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retendard Regular"/>
      <p:regular r:id="rId17"/>
    </p:embeddedFont>
    <p:embeddedFont>
      <p:font typeface="Pretendard Bold"/>
      <p:bold r:id="rId18"/>
    </p:embeddedFont>
    <p:embeddedFont>
      <p:font typeface="Pretendard SemiBold"/>
      <p:bold r:id="rId19"/>
    </p:embeddedFont>
    <p:embeddedFont>
      <p:font typeface="Pretendard Medium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.fntdata" Type="http://schemas.openxmlformats.org/officeDocument/2006/relationships/font"/><Relationship Id="rId18" Target="fonts/font2.fntdata" Type="http://schemas.openxmlformats.org/officeDocument/2006/relationships/font"/><Relationship Id="rId19" Target="fonts/font3.fntdata" Type="http://schemas.openxmlformats.org/officeDocument/2006/relationships/font"/><Relationship Id="rId2" Target="presProps.xml" Type="http://schemas.openxmlformats.org/officeDocument/2006/relationships/presProps"/><Relationship Id="rId20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2" Target="../media/image13.png" Type="http://schemas.openxmlformats.org/officeDocument/2006/relationships/image"/><Relationship Id="rId3" Target="../media/image21.png" Type="http://schemas.openxmlformats.org/officeDocument/2006/relationships/image"/><Relationship Id="rId4" Target="../media/image24.png" Type="http://schemas.openxmlformats.org/officeDocument/2006/relationships/image"/><Relationship Id="rId5" Target="../media/image26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29.png" Type="http://schemas.openxmlformats.org/officeDocument/2006/relationships/image"/><Relationship Id="rId15" Target="../media/image30.png" Type="http://schemas.openxmlformats.org/officeDocument/2006/relationships/image"/><Relationship Id="rId2" Target="../media/image13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2" Target="../media/image13.png" Type="http://schemas.openxmlformats.org/officeDocument/2006/relationships/image"/><Relationship Id="rId3" Target="../media/image21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24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1.png" Type="http://schemas.openxmlformats.org/officeDocument/2006/relationships/image"/><Relationship Id="rId4" Target="../media/image24.png" Type="http://schemas.openxmlformats.org/officeDocument/2006/relationships/image"/><Relationship Id="rId5" Target="../media/image26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3120_video_a9e455cc.29ccb8.mp4" Type="http://schemas.microsoft.com/office/2007/relationships/media"/><Relationship Id="rId11" Target="../media/3120_video_a9e455cc.29ccb8.mp4" Type="http://schemas.openxmlformats.org/officeDocument/2006/relationships/video"/><Relationship Id="rId2" Target="../media/image13.png" Type="http://schemas.openxmlformats.org/officeDocument/2006/relationships/image"/><Relationship Id="rId3" Target="../media/image21.png" Type="http://schemas.openxmlformats.org/officeDocument/2006/relationships/image"/><Relationship Id="rId4" Target="../media/image24.png" Type="http://schemas.openxmlformats.org/officeDocument/2006/relationships/image"/><Relationship Id="rId5" Target="../media/image26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2" Target="../media/image13.png" Type="http://schemas.openxmlformats.org/officeDocument/2006/relationships/image"/><Relationship Id="rId3" Target="../media/image21.png" Type="http://schemas.openxmlformats.org/officeDocument/2006/relationships/image"/><Relationship Id="rId4" Target="../media/image24.png" Type="http://schemas.openxmlformats.org/officeDocument/2006/relationships/image"/><Relationship Id="rId5" Target="../media/image26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2" Target="../media/image13.png" Type="http://schemas.openxmlformats.org/officeDocument/2006/relationships/image"/><Relationship Id="rId3" Target="../media/image21.png" Type="http://schemas.openxmlformats.org/officeDocument/2006/relationships/image"/><Relationship Id="rId4" Target="../media/image24.png" Type="http://schemas.openxmlformats.org/officeDocument/2006/relationships/image"/><Relationship Id="rId5" Target="../media/image26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14" Target="../media/image44.png" Type="http://schemas.openxmlformats.org/officeDocument/2006/relationships/image"/><Relationship Id="rId15" Target="../media/image45.png" Type="http://schemas.openxmlformats.org/officeDocument/2006/relationships/image"/><Relationship Id="rId16" Target="../media/image46.png" Type="http://schemas.openxmlformats.org/officeDocument/2006/relationships/image"/><Relationship Id="rId17" Target="../media/image47.png" Type="http://schemas.openxmlformats.org/officeDocument/2006/relationships/image"/><Relationship Id="rId18" Target="../media/image48.png" Type="http://schemas.openxmlformats.org/officeDocument/2006/relationships/image"/><Relationship Id="rId19" Target="../media/image49.png" Type="http://schemas.openxmlformats.org/officeDocument/2006/relationships/image"/><Relationship Id="rId2" Target="../media/image13.png" Type="http://schemas.openxmlformats.org/officeDocument/2006/relationships/image"/><Relationship Id="rId20" Target="../media/image50.png" Type="http://schemas.openxmlformats.org/officeDocument/2006/relationships/image"/><Relationship Id="rId3" Target="../media/image21.png" Type="http://schemas.openxmlformats.org/officeDocument/2006/relationships/image"/><Relationship Id="rId4" Target="../media/image24.png" Type="http://schemas.openxmlformats.org/officeDocument/2006/relationships/image"/><Relationship Id="rId5" Target="../media/image26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87500" y="774700"/>
            <a:ext cx="16027400" cy="8724900"/>
          </a:xfrm>
          <a:prstGeom prst="rect">
            <a:avLst/>
          </a:prstGeom>
          <a:effectLst>
            <a:outerShdw dir="2700000" dist="805872" blurRad="2087442">
              <a:srgbClr val="000000">
                <a:alpha val="1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814800" y="1435100"/>
            <a:ext cx="393700" cy="41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25900" y="2463800"/>
            <a:ext cx="5842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675100" y="2146300"/>
            <a:ext cx="6858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73100" y="520700"/>
            <a:ext cx="15786100" cy="9220200"/>
          </a:xfrm>
          <a:prstGeom prst="rect">
            <a:avLst/>
          </a:prstGeom>
          <a:effectLst>
            <a:outerShdw dir="2700000" dist="851182" blurRad="2328773">
              <a:srgbClr val="000000">
                <a:alpha val="18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 rot="0">
            <a:off x="2171700" y="7200900"/>
            <a:ext cx="128143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22500" y="7569200"/>
            <a:ext cx="1955800" cy="46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675100" y="3352800"/>
            <a:ext cx="6858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675100" y="4546600"/>
            <a:ext cx="6858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675100" y="6769100"/>
            <a:ext cx="6858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675100" y="7962900"/>
            <a:ext cx="6858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675100" y="5740400"/>
            <a:ext cx="6858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827500" y="3771900"/>
            <a:ext cx="368300" cy="368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764000" y="4902200"/>
            <a:ext cx="495300" cy="495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814800" y="6108700"/>
            <a:ext cx="393700" cy="317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827500" y="7188200"/>
            <a:ext cx="3810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840200" y="8432800"/>
            <a:ext cx="342900" cy="3556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171700" y="5257800"/>
            <a:ext cx="71882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3710"/>
              </a:lnSpc>
            </a:pPr>
            <a:r>
              <a:rPr lang="ko-KR" sz="4000" b="false" i="false" u="none" strike="noStrike" spc="-100">
                <a:solidFill>
                  <a:srgbClr val="343434"/>
                </a:solidFill>
                <a:ea typeface="Pretendard Regular"/>
              </a:rPr>
              <a:t>실시간</a:t>
            </a:r>
            <a:r>
              <a:rPr lang="en-US" sz="40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4000" b="false" i="false" u="none" strike="noStrike" spc="-100">
                <a:solidFill>
                  <a:srgbClr val="343434"/>
                </a:solidFill>
                <a:ea typeface="Pretendard Regular"/>
              </a:rPr>
              <a:t>여행</a:t>
            </a:r>
            <a:r>
              <a:rPr lang="en-US" sz="40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4000" b="false" i="false" u="none" strike="noStrike" spc="-100">
                <a:solidFill>
                  <a:srgbClr val="343434"/>
                </a:solidFill>
                <a:ea typeface="Pretendard Regular"/>
              </a:rPr>
              <a:t>정보</a:t>
            </a:r>
            <a:r>
              <a:rPr lang="en-US" sz="40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4000" b="false" i="false" u="none" strike="noStrike" spc="-100">
                <a:solidFill>
                  <a:srgbClr val="343434"/>
                </a:solidFill>
                <a:ea typeface="Pretendard Regular"/>
              </a:rPr>
              <a:t>공유</a:t>
            </a:r>
            <a:r>
              <a:rPr lang="en-US" sz="40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4000" b="false" i="false" u="none" strike="noStrike" spc="-100">
                <a:solidFill>
                  <a:srgbClr val="343434"/>
                </a:solidFill>
                <a:ea typeface="Pretendard Regular"/>
              </a:rPr>
              <a:t>플랫폼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33600" y="2489200"/>
            <a:ext cx="11645900" cy="261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8600" b="false" i="false" u="none" strike="noStrike" spc="100">
                <a:solidFill>
                  <a:srgbClr val="000000"/>
                </a:solidFill>
                <a:latin typeface="Pretendard Bold"/>
              </a:rPr>
              <a:t>ENJOY TRIP</a:t>
            </a:r>
          </a:p>
          <a:p>
            <a:pPr algn="l" lvl="0">
              <a:lnSpc>
                <a:spcPct val="83000"/>
              </a:lnSpc>
            </a:pPr>
            <a:r>
              <a:rPr lang="en-US" sz="8600" b="false" i="false" u="none" strike="noStrike" spc="100">
                <a:solidFill>
                  <a:srgbClr val="4081ED"/>
                </a:solidFill>
                <a:latin typeface="Pretendard Bold"/>
              </a:rPr>
              <a:t>TTEONASO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89200" y="7645400"/>
            <a:ext cx="14224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100">
                <a:solidFill>
                  <a:srgbClr val="FCFCFC"/>
                </a:solidFill>
                <a:latin typeface="Pretendard Regular"/>
              </a:rPr>
              <a:t>TEAM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22500" y="1625600"/>
            <a:ext cx="24511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4081ED"/>
                </a:solidFill>
                <a:latin typeface="Pretendard Bold"/>
              </a:rPr>
              <a:t>SSAFY 12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533900" y="7645400"/>
            <a:ext cx="10248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700" b="false" i="false" u="none" strike="noStrike" spc="-100">
                <a:solidFill>
                  <a:srgbClr val="858585"/>
                </a:solidFill>
                <a:ea typeface="Pretendard Regular"/>
              </a:rPr>
              <a:t>황인준</a:t>
            </a:r>
            <a:r>
              <a:rPr lang="en-US" sz="1700" b="false" i="false" u="none" strike="noStrike" spc="-100">
                <a:solidFill>
                  <a:srgbClr val="858585"/>
                </a:solidFill>
                <a:latin typeface="Pretendard Regular"/>
              </a:rPr>
              <a:t>       </a:t>
            </a:r>
            <a:r>
              <a:rPr lang="ko-KR" sz="1700" b="false" i="false" u="none" strike="noStrike" spc="-100">
                <a:solidFill>
                  <a:srgbClr val="858585"/>
                </a:solidFill>
                <a:ea typeface="Pretendard Regular"/>
              </a:rPr>
              <a:t>ㅣ</a:t>
            </a:r>
            <a:r>
              <a:rPr lang="en-US" sz="1700" b="false" i="false" u="none" strike="noStrike" spc="-100">
                <a:solidFill>
                  <a:srgbClr val="858585"/>
                </a:solidFill>
                <a:latin typeface="Pretendard Regular"/>
              </a:rPr>
              <a:t>        </a:t>
            </a:r>
            <a:r>
              <a:rPr lang="ko-KR" sz="1700" b="false" i="false" u="none" strike="noStrike" spc="-100">
                <a:solidFill>
                  <a:srgbClr val="858585"/>
                </a:solidFill>
                <a:ea typeface="Pretendard Regular"/>
              </a:rPr>
              <a:t>조희수</a:t>
            </a:r>
            <a:r>
              <a:rPr lang="en-US" sz="1700" b="false" i="false" u="none" strike="noStrike" spc="-100">
                <a:solidFill>
                  <a:srgbClr val="858585"/>
                </a:solidFill>
                <a:latin typeface="Pretendard Regular"/>
              </a:rPr>
              <a:t>       </a:t>
            </a:r>
            <a:r>
              <a:rPr lang="ko-KR" sz="1700" b="false" i="false" u="none" strike="noStrike" spc="-100">
                <a:solidFill>
                  <a:srgbClr val="858585"/>
                </a:solidFill>
                <a:ea typeface="Pretendard Regular"/>
              </a:rPr>
              <a:t>ㅣ</a:t>
            </a:r>
            <a:r>
              <a:rPr lang="en-US" sz="1700" b="false" i="false" u="none" strike="noStrike" spc="-100">
                <a:solidFill>
                  <a:srgbClr val="858585"/>
                </a:solidFill>
                <a:latin typeface="Pretendard Regular"/>
              </a:rPr>
              <a:t>      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0400" y="533400"/>
            <a:ext cx="16954500" cy="698500"/>
          </a:xfrm>
          <a:prstGeom prst="rect">
            <a:avLst/>
          </a:prstGeom>
          <a:effectLst>
            <a:outerShdw dir="2700000" dist="64729" blurRad="13467">
              <a:srgbClr val="000000">
                <a:alpha val="1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1308100"/>
            <a:ext cx="16979900" cy="8445500"/>
          </a:xfrm>
          <a:prstGeom prst="rect">
            <a:avLst/>
          </a:prstGeom>
          <a:effectLst>
            <a:outerShdw dir="2700000" dist="779980" blurRad="1955464">
              <a:srgbClr val="000000">
                <a:alpha val="18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3581400" y="3810000"/>
            <a:ext cx="1752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2500" b="false" i="false" u="none" strike="noStrike" spc="-100">
                <a:solidFill>
                  <a:srgbClr val="FCFCFC"/>
                </a:solidFill>
                <a:latin typeface="Pretendard Medium"/>
              </a:rPr>
              <a:t>1</a:t>
            </a:r>
            <a:r>
              <a:rPr lang="ko-KR" sz="2500" b="false" i="false" u="none" strike="noStrike" spc="-100">
                <a:solidFill>
                  <a:srgbClr val="FCFCFC"/>
                </a:solidFill>
                <a:ea typeface="Pretendard Medium"/>
              </a:rPr>
              <a:t>일차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54000" y="3810000"/>
            <a:ext cx="1752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2500" b="false" i="false" u="none" strike="noStrike" spc="-100">
                <a:solidFill>
                  <a:srgbClr val="FCFCFC"/>
                </a:solidFill>
                <a:latin typeface="Pretendard Medium"/>
              </a:rPr>
              <a:t>3</a:t>
            </a:r>
            <a:r>
              <a:rPr lang="ko-KR" sz="2500" b="false" i="false" u="none" strike="noStrike" spc="-100">
                <a:solidFill>
                  <a:srgbClr val="FCFCFC"/>
                </a:solidFill>
                <a:ea typeface="Pretendard Medium"/>
              </a:rPr>
              <a:t>일차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 rot="0">
            <a:off x="1384300" y="3086100"/>
            <a:ext cx="155194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670300" y="1828800"/>
            <a:ext cx="7264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960"/>
              </a:lnSpc>
            </a:pPr>
            <a:r>
              <a:rPr lang="ko-KR" sz="6000" b="false" i="false" u="none" strike="noStrike" spc="-200">
                <a:solidFill>
                  <a:srgbClr val="000000"/>
                </a:solidFill>
                <a:ea typeface="Pretendard SemiBold"/>
              </a:rPr>
              <a:t>개발</a:t>
            </a:r>
            <a:r>
              <a:rPr lang="en-US" sz="6000" b="false" i="false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false" i="false" u="none" strike="noStrike" spc="-200">
                <a:solidFill>
                  <a:srgbClr val="000000"/>
                </a:solidFill>
                <a:ea typeface="Pretendard SemiBold"/>
              </a:rPr>
              <a:t>후기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65300" y="1765300"/>
            <a:ext cx="14986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en-US" sz="6600" b="false" i="false" u="none" strike="noStrike" spc="100">
                <a:solidFill>
                  <a:srgbClr val="4081ED"/>
                </a:solidFill>
                <a:latin typeface="Pretendard SemiBold"/>
              </a:rPr>
              <a:t>08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86200" y="736600"/>
            <a:ext cx="254000" cy="266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553200" y="4254500"/>
            <a:ext cx="5181600" cy="3606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alphaModFix amt="60000"/>
          </a:blip>
          <a:stretch>
            <a:fillRect/>
          </a:stretch>
        </p:blipFill>
        <p:spPr>
          <a:xfrm rot="0">
            <a:off x="1892300" y="4216400"/>
            <a:ext cx="4660900" cy="4876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>
            <a:alphaModFix amt="60000"/>
          </a:blip>
          <a:stretch>
            <a:fillRect/>
          </a:stretch>
        </p:blipFill>
        <p:spPr>
          <a:xfrm rot="0">
            <a:off x="11772900" y="4254500"/>
            <a:ext cx="4660900" cy="4838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536700" y="749300"/>
            <a:ext cx="19304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true" i="false" u="none" strike="noStrike" spc="100">
                <a:solidFill>
                  <a:srgbClr val="FCFCFC"/>
                </a:solidFill>
                <a:latin typeface="Pretendard SemiBold"/>
              </a:rPr>
              <a:t>TTEONASO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47600" y="5181600"/>
            <a:ext cx="3759200" cy="325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짧은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기간에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제대로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구현하지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06240"/>
              </a:lnSpc>
            </a:pP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못한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 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기능들도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있는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것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같아서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06240"/>
              </a:lnSpc>
            </a:pP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아쉬워요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!</a:t>
            </a:r>
          </a:p>
          <a:p>
            <a:pPr algn="l" lvl="0">
              <a:lnSpc>
                <a:spcPct val="106240"/>
              </a:lnSpc>
            </a:pP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06240"/>
              </a:lnSpc>
            </a:pP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그래도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단기간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몰입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경험으로</a:t>
            </a:r>
          </a:p>
          <a:p>
            <a:pPr algn="l" lvl="0">
              <a:lnSpc>
                <a:spcPct val="106240"/>
              </a:lnSpc>
            </a:pP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해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보고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싶던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것들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도전적으로</a:t>
            </a:r>
          </a:p>
          <a:p>
            <a:pPr algn="l" lvl="0">
              <a:lnSpc>
                <a:spcPct val="106240"/>
              </a:lnSpc>
            </a:pP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도입해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보고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공부할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수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있던</a:t>
            </a:r>
          </a:p>
          <a:p>
            <a:pPr algn="l" lvl="0">
              <a:lnSpc>
                <a:spcPct val="106240"/>
              </a:lnSpc>
            </a:pP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행복한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시간이었습니다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♡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47600" y="4610100"/>
            <a:ext cx="3759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2500" b="true" i="false" u="none" strike="noStrike">
                <a:solidFill>
                  <a:srgbClr val="343434"/>
                </a:solidFill>
                <a:ea typeface="Pretendard Regular"/>
              </a:rPr>
              <a:t>희수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20900" y="5232400"/>
            <a:ext cx="3759200" cy="365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짧은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시간이었지만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사실상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팀장인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희수의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오더에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따라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개발을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진행했던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것이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이렇게나마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구현할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수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있는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원동력이었던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것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같습니다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06240"/>
              </a:lnSpc>
            </a:pP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06240"/>
              </a:lnSpc>
            </a:pP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저희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프로젝트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결과물은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모두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희수의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공으로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모두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343434"/>
                </a:solidFill>
                <a:ea typeface="Pretendard Regular"/>
              </a:rPr>
              <a:t>돌리겠습니다</a:t>
            </a:r>
            <a:r>
              <a:rPr lang="en-US" sz="2500" b="false" i="false" u="none" strike="noStrike">
                <a:solidFill>
                  <a:srgbClr val="343434"/>
                </a:solidFill>
                <a:latin typeface="Pretendard Regular"/>
              </a:rPr>
              <a:t>!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20900" y="4699000"/>
            <a:ext cx="3759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2500" b="true" i="false" u="none" strike="noStrike">
                <a:solidFill>
                  <a:srgbClr val="343434"/>
                </a:solidFill>
                <a:ea typeface="Pretendard Regular"/>
              </a:rPr>
              <a:t>인준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87500" y="774700"/>
            <a:ext cx="16027400" cy="8724900"/>
          </a:xfrm>
          <a:prstGeom prst="rect">
            <a:avLst/>
          </a:prstGeom>
          <a:effectLst>
            <a:outerShdw dir="2700000" dist="805872" blurRad="2087442">
              <a:srgbClr val="000000">
                <a:alpha val="1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814800" y="1435100"/>
            <a:ext cx="393700" cy="41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25900" y="2463800"/>
            <a:ext cx="5842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675100" y="2146300"/>
            <a:ext cx="6858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73100" y="520700"/>
            <a:ext cx="15786100" cy="9220200"/>
          </a:xfrm>
          <a:prstGeom prst="rect">
            <a:avLst/>
          </a:prstGeom>
          <a:effectLst>
            <a:outerShdw dir="2700000" dist="851182" blurRad="2328773">
              <a:srgbClr val="000000">
                <a:alpha val="18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 rot="0">
            <a:off x="2171700" y="7200900"/>
            <a:ext cx="128143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22500" y="7569200"/>
            <a:ext cx="1955800" cy="46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675100" y="3352800"/>
            <a:ext cx="6858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675100" y="4546600"/>
            <a:ext cx="6858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675100" y="6769100"/>
            <a:ext cx="6858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675100" y="7962900"/>
            <a:ext cx="6858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675100" y="5740400"/>
            <a:ext cx="6858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827500" y="3771900"/>
            <a:ext cx="368300" cy="368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764000" y="4902200"/>
            <a:ext cx="495300" cy="495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814800" y="6108700"/>
            <a:ext cx="393700" cy="317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827500" y="7188200"/>
            <a:ext cx="3810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840200" y="8432800"/>
            <a:ext cx="342900" cy="3556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171700" y="5257800"/>
            <a:ext cx="71882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3710"/>
              </a:lnSpc>
            </a:pPr>
            <a:r>
              <a:rPr lang="ko-KR" sz="4000" b="false" i="false" u="none" strike="noStrike" spc="-100">
                <a:solidFill>
                  <a:srgbClr val="343434"/>
                </a:solidFill>
                <a:ea typeface="Pretendard Regular"/>
              </a:rPr>
              <a:t>실시간</a:t>
            </a:r>
            <a:r>
              <a:rPr lang="en-US" sz="40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4000" b="false" i="false" u="none" strike="noStrike" spc="-100">
                <a:solidFill>
                  <a:srgbClr val="343434"/>
                </a:solidFill>
                <a:ea typeface="Pretendard Regular"/>
              </a:rPr>
              <a:t>여행</a:t>
            </a:r>
            <a:r>
              <a:rPr lang="en-US" sz="40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4000" b="false" i="false" u="none" strike="noStrike" spc="-100">
                <a:solidFill>
                  <a:srgbClr val="343434"/>
                </a:solidFill>
                <a:ea typeface="Pretendard Regular"/>
              </a:rPr>
              <a:t>정보</a:t>
            </a:r>
            <a:r>
              <a:rPr lang="en-US" sz="40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4000" b="false" i="false" u="none" strike="noStrike" spc="-100">
                <a:solidFill>
                  <a:srgbClr val="343434"/>
                </a:solidFill>
                <a:ea typeface="Pretendard Regular"/>
              </a:rPr>
              <a:t>공유</a:t>
            </a:r>
            <a:r>
              <a:rPr lang="en-US" sz="40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4000" b="false" i="false" u="none" strike="noStrike" spc="-100">
                <a:solidFill>
                  <a:srgbClr val="343434"/>
                </a:solidFill>
                <a:ea typeface="Pretendard Regular"/>
              </a:rPr>
              <a:t>플랫폼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33600" y="2489200"/>
            <a:ext cx="11645900" cy="261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8600" b="false" i="false" u="none" strike="noStrike" spc="100">
                <a:solidFill>
                  <a:srgbClr val="000000"/>
                </a:solidFill>
                <a:latin typeface="Pretendard Bold"/>
              </a:rPr>
              <a:t>ENJOY TRIP</a:t>
            </a:r>
          </a:p>
          <a:p>
            <a:pPr algn="l" lvl="0">
              <a:lnSpc>
                <a:spcPct val="83000"/>
              </a:lnSpc>
            </a:pPr>
            <a:r>
              <a:rPr lang="en-US" sz="8600" b="false" i="false" u="none" strike="noStrike" spc="100">
                <a:solidFill>
                  <a:srgbClr val="4081ED"/>
                </a:solidFill>
                <a:latin typeface="Pretendard Bold"/>
              </a:rPr>
              <a:t>TTEONASO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89200" y="7645400"/>
            <a:ext cx="14224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100">
                <a:solidFill>
                  <a:srgbClr val="FCFCFC"/>
                </a:solidFill>
                <a:latin typeface="Pretendard Regular"/>
              </a:rPr>
              <a:t>TEAM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71700" y="1625600"/>
            <a:ext cx="24511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4081ED"/>
                </a:solidFill>
                <a:latin typeface="Pretendard Bold"/>
              </a:rPr>
              <a:t>SSAFY 12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533900" y="7645400"/>
            <a:ext cx="10248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700" b="false" i="false" u="none" strike="noStrike" spc="-100">
                <a:solidFill>
                  <a:srgbClr val="858585"/>
                </a:solidFill>
                <a:ea typeface="Pretendard Regular"/>
              </a:rPr>
              <a:t>황인준</a:t>
            </a:r>
            <a:r>
              <a:rPr lang="en-US" sz="1700" b="false" i="false" u="none" strike="noStrike" spc="-100">
                <a:solidFill>
                  <a:srgbClr val="858585"/>
                </a:solidFill>
                <a:latin typeface="Pretendard Regular"/>
              </a:rPr>
              <a:t>       </a:t>
            </a:r>
            <a:r>
              <a:rPr lang="ko-KR" sz="1700" b="false" i="false" u="none" strike="noStrike" spc="-100">
                <a:solidFill>
                  <a:srgbClr val="858585"/>
                </a:solidFill>
                <a:ea typeface="Pretendard Regular"/>
              </a:rPr>
              <a:t>ㅣ</a:t>
            </a:r>
            <a:r>
              <a:rPr lang="en-US" sz="1700" b="false" i="false" u="none" strike="noStrike" spc="-100">
                <a:solidFill>
                  <a:srgbClr val="858585"/>
                </a:solidFill>
                <a:latin typeface="Pretendard Regular"/>
              </a:rPr>
              <a:t>        </a:t>
            </a:r>
            <a:r>
              <a:rPr lang="ko-KR" sz="1700" b="false" i="false" u="none" strike="noStrike" spc="-100">
                <a:solidFill>
                  <a:srgbClr val="858585"/>
                </a:solidFill>
                <a:ea typeface="Pretendard Regular"/>
              </a:rPr>
              <a:t>조희수</a:t>
            </a:r>
            <a:r>
              <a:rPr lang="en-US" sz="1700" b="false" i="false" u="none" strike="noStrike" spc="-100">
                <a:solidFill>
                  <a:srgbClr val="858585"/>
                </a:solidFill>
                <a:latin typeface="Pretendard Regular"/>
              </a:rPr>
              <a:t>       </a:t>
            </a:r>
            <a:r>
              <a:rPr lang="ko-KR" sz="1700" b="false" i="false" u="none" strike="noStrike" spc="-100">
                <a:solidFill>
                  <a:srgbClr val="858585"/>
                </a:solidFill>
                <a:ea typeface="Pretendard Regular"/>
              </a:rPr>
              <a:t>ㅣ</a:t>
            </a:r>
            <a:r>
              <a:rPr lang="en-US" sz="1700" b="false" i="false" u="none" strike="noStrike" spc="-100">
                <a:solidFill>
                  <a:srgbClr val="858585"/>
                </a:solidFill>
                <a:latin typeface="Pretendard Regular"/>
              </a:rPr>
              <a:t>      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0400" y="533400"/>
            <a:ext cx="16954500" cy="698500"/>
          </a:xfrm>
          <a:prstGeom prst="rect">
            <a:avLst/>
          </a:prstGeom>
          <a:effectLst>
            <a:outerShdw dir="2700000" dist="64729" blurRad="13467">
              <a:srgbClr val="000000">
                <a:alpha val="1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1308100"/>
            <a:ext cx="16891000" cy="8445500"/>
          </a:xfrm>
          <a:prstGeom prst="rect">
            <a:avLst/>
          </a:prstGeom>
          <a:effectLst>
            <a:outerShdw dir="2700000" dist="779980" blurRad="1955464">
              <a:srgbClr val="000000">
                <a:alpha val="18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 rot="0">
            <a:off x="1816100" y="3429000"/>
            <a:ext cx="146431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586200" y="736600"/>
            <a:ext cx="254000" cy="266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36700" y="749300"/>
            <a:ext cx="19304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CFCFC"/>
                </a:solidFill>
                <a:latin typeface="Pretendard SemiBold"/>
              </a:rPr>
              <a:t>TTEONASO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47000"/>
          </a:blip>
          <a:stretch>
            <a:fillRect/>
          </a:stretch>
        </p:blipFill>
        <p:spPr>
          <a:xfrm rot="0">
            <a:off x="2400300" y="4178300"/>
            <a:ext cx="6527800" cy="95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89200" y="4241800"/>
            <a:ext cx="812800" cy="812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603500" y="4419600"/>
            <a:ext cx="558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2300" b="false" i="false" u="none" strike="noStrike">
                <a:solidFill>
                  <a:srgbClr val="FCFCFC"/>
                </a:solidFill>
                <a:latin typeface="Pretendard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98900" y="4368800"/>
            <a:ext cx="45085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기획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배경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시장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분석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alphaModFix amt="47000"/>
          </a:blip>
          <a:stretch>
            <a:fillRect/>
          </a:stretch>
        </p:blipFill>
        <p:spPr>
          <a:xfrm rot="0">
            <a:off x="9359900" y="4178300"/>
            <a:ext cx="6527800" cy="952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48800" y="4241800"/>
            <a:ext cx="812800" cy="812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550400" y="4419600"/>
            <a:ext cx="558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2300" b="false" i="false" u="none" strike="noStrike">
                <a:solidFill>
                  <a:srgbClr val="FCFCFC"/>
                </a:solidFill>
                <a:latin typeface="Pretendard 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45800" y="4368800"/>
            <a:ext cx="45085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웹소켓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 &amp; JWT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alphaModFix amt="47000"/>
          </a:blip>
          <a:stretch>
            <a:fillRect/>
          </a:stretch>
        </p:blipFill>
        <p:spPr>
          <a:xfrm rot="0">
            <a:off x="2400300" y="5321300"/>
            <a:ext cx="6527800" cy="952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89200" y="5384800"/>
            <a:ext cx="812800" cy="8128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603500" y="5562600"/>
            <a:ext cx="558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2300" b="false" i="false" u="none" strike="noStrike">
                <a:solidFill>
                  <a:srgbClr val="FCFCFC"/>
                </a:solidFill>
                <a:latin typeface="Pretendard Bold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98900" y="5511800"/>
            <a:ext cx="45085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일정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8">
            <a:alphaModFix amt="47000"/>
          </a:blip>
          <a:stretch>
            <a:fillRect/>
          </a:stretch>
        </p:blipFill>
        <p:spPr>
          <a:xfrm rot="0">
            <a:off x="9359900" y="5321300"/>
            <a:ext cx="6527800" cy="952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48800" y="5384800"/>
            <a:ext cx="812800" cy="8128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550400" y="5562600"/>
            <a:ext cx="558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2300" b="false" i="false" u="none" strike="noStrike">
                <a:solidFill>
                  <a:srgbClr val="FCFCFC"/>
                </a:solidFill>
                <a:latin typeface="Pretendard Bold"/>
              </a:rPr>
              <a:t>06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45800" y="5511800"/>
            <a:ext cx="45085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로깅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모니터링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8">
            <a:alphaModFix amt="47000"/>
          </a:blip>
          <a:stretch>
            <a:fillRect/>
          </a:stretch>
        </p:blipFill>
        <p:spPr>
          <a:xfrm rot="0">
            <a:off x="2400300" y="6451600"/>
            <a:ext cx="6527800" cy="952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89200" y="6527800"/>
            <a:ext cx="812800" cy="8128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2603500" y="6692900"/>
            <a:ext cx="558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2300" b="false" i="false" u="none" strike="noStrike">
                <a:solidFill>
                  <a:srgbClr val="FCFCFC"/>
                </a:solidFill>
                <a:latin typeface="Pretendard Bold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898900" y="6642100"/>
            <a:ext cx="45085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구조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8">
            <a:alphaModFix amt="47000"/>
          </a:blip>
          <a:stretch>
            <a:fillRect/>
          </a:stretch>
        </p:blipFill>
        <p:spPr>
          <a:xfrm rot="0">
            <a:off x="9359900" y="6451600"/>
            <a:ext cx="6527800" cy="952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48800" y="6527800"/>
            <a:ext cx="812800" cy="8128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9550400" y="6692900"/>
            <a:ext cx="558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2300" b="false" i="false" u="none" strike="noStrike">
                <a:solidFill>
                  <a:srgbClr val="FCFCFC"/>
                </a:solidFill>
                <a:latin typeface="Pretendard Bold"/>
              </a:rPr>
              <a:t>07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845800" y="6642100"/>
            <a:ext cx="45085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추후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확장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방향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8">
            <a:alphaModFix amt="47000"/>
          </a:blip>
          <a:stretch>
            <a:fillRect/>
          </a:stretch>
        </p:blipFill>
        <p:spPr>
          <a:xfrm rot="0">
            <a:off x="2400300" y="7594600"/>
            <a:ext cx="6527800" cy="9525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89200" y="7658100"/>
            <a:ext cx="812800" cy="8128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2603500" y="7835900"/>
            <a:ext cx="558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2300" b="false" i="false" u="none" strike="noStrike">
                <a:solidFill>
                  <a:srgbClr val="FCFCFC"/>
                </a:solidFill>
                <a:latin typeface="Pretendard Bold"/>
              </a:rPr>
              <a:t>04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898900" y="7759700"/>
            <a:ext cx="16510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시연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동영상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8">
            <a:alphaModFix amt="47000"/>
          </a:blip>
          <a:stretch>
            <a:fillRect/>
          </a:stretch>
        </p:blipFill>
        <p:spPr>
          <a:xfrm rot="0">
            <a:off x="9359900" y="7594600"/>
            <a:ext cx="6527800" cy="9525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48800" y="7658100"/>
            <a:ext cx="812800" cy="81280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7200900" y="1727200"/>
            <a:ext cx="3873500" cy="152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8600" b="false" i="false" u="none" strike="noStrike">
                <a:solidFill>
                  <a:srgbClr val="000000"/>
                </a:solidFill>
                <a:latin typeface="Pretendard Bold"/>
              </a:rPr>
              <a:t>INDEX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550400" y="7835900"/>
            <a:ext cx="558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2300" b="false" i="false" u="none" strike="noStrike">
                <a:solidFill>
                  <a:srgbClr val="FCFCFC"/>
                </a:solidFill>
                <a:latin typeface="Pretendard Bold"/>
              </a:rPr>
              <a:t>08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845800" y="7759700"/>
            <a:ext cx="33020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후기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0400" y="533400"/>
            <a:ext cx="16954500" cy="698500"/>
          </a:xfrm>
          <a:prstGeom prst="rect">
            <a:avLst/>
          </a:prstGeom>
          <a:effectLst>
            <a:outerShdw dir="2700000" dist="64729" blurRad="13467">
              <a:srgbClr val="000000">
                <a:alpha val="1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1308100"/>
            <a:ext cx="16979900" cy="8445500"/>
          </a:xfrm>
          <a:prstGeom prst="rect">
            <a:avLst/>
          </a:prstGeom>
          <a:effectLst>
            <a:outerShdw dir="2700000" dist="779980" blurRad="1955464">
              <a:srgbClr val="000000">
                <a:alpha val="18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0">
            <a:off x="2451100" y="3860800"/>
            <a:ext cx="6134100" cy="5219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60600" y="3695700"/>
            <a:ext cx="4318000" cy="774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556000" y="3848100"/>
            <a:ext cx="2692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2400" b="false" i="false" u="none" strike="noStrike" spc="-100">
                <a:solidFill>
                  <a:srgbClr val="FCFCFC"/>
                </a:solidFill>
                <a:ea typeface="Pretendard Medium"/>
              </a:rPr>
              <a:t>실시간</a:t>
            </a:r>
            <a:r>
              <a:rPr lang="en-US" sz="2400" b="false" i="false" u="none" strike="noStrike" spc="-100">
                <a:solidFill>
                  <a:srgbClr val="FCFCFC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FCFCFC"/>
                </a:solidFill>
                <a:ea typeface="Pretendard Medium"/>
              </a:rPr>
              <a:t>정보</a:t>
            </a:r>
            <a:r>
              <a:rPr lang="en-US" sz="2400" b="false" i="false" u="none" strike="noStrike" spc="-100">
                <a:solidFill>
                  <a:srgbClr val="FCFCFC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FCFCFC"/>
                </a:solidFill>
                <a:ea typeface="Pretendard Medium"/>
              </a:rPr>
              <a:t>공유</a:t>
            </a:r>
            <a:r>
              <a:rPr lang="en-US" sz="2400" b="false" i="false" u="none" strike="noStrike" spc="-100">
                <a:solidFill>
                  <a:srgbClr val="FCFCFC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FCFCFC"/>
                </a:solidFill>
                <a:ea typeface="Pretendard Medium"/>
              </a:rPr>
              <a:t>필요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46400" y="3835400"/>
            <a:ext cx="876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en-US" sz="2500" b="false" i="false" u="none" strike="noStrike">
                <a:solidFill>
                  <a:srgbClr val="FCFCFC"/>
                </a:solidFill>
                <a:latin typeface="Pretendard SemiBold"/>
              </a:rPr>
              <a:t>01.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 rot="0">
            <a:off x="1384300" y="3086100"/>
            <a:ext cx="15519400" cy="12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670300" y="1828800"/>
            <a:ext cx="73533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960"/>
              </a:lnSpc>
            </a:pPr>
            <a:r>
              <a:rPr lang="ko-KR" sz="6000" b="false" i="false" u="none" strike="noStrike" spc="-200">
                <a:solidFill>
                  <a:srgbClr val="000000"/>
                </a:solidFill>
                <a:ea typeface="Pretendard SemiBold"/>
              </a:rPr>
              <a:t>기획</a:t>
            </a:r>
            <a:r>
              <a:rPr lang="en-US" sz="6000" b="false" i="false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false" i="false" u="none" strike="noStrike" spc="-200">
                <a:solidFill>
                  <a:srgbClr val="000000"/>
                </a:solidFill>
                <a:ea typeface="Pretendard SemiBold"/>
              </a:rPr>
              <a:t>배경</a:t>
            </a:r>
            <a:r>
              <a:rPr lang="en-US" sz="6000" b="false" i="false" u="none" strike="noStrike" spc="-200">
                <a:solidFill>
                  <a:srgbClr val="000000"/>
                </a:solidFill>
                <a:latin typeface="Pretendard SemiBold"/>
              </a:rPr>
              <a:t> &amp; </a:t>
            </a:r>
            <a:r>
              <a:rPr lang="ko-KR" sz="6000" b="false" i="false" u="none" strike="noStrike" spc="-200">
                <a:solidFill>
                  <a:srgbClr val="000000"/>
                </a:solidFill>
                <a:ea typeface="Pretendard SemiBold"/>
              </a:rPr>
              <a:t>시장</a:t>
            </a:r>
            <a:r>
              <a:rPr lang="en-US" sz="6000" b="false" i="false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false" i="false" u="none" strike="noStrike" spc="-200">
                <a:solidFill>
                  <a:srgbClr val="000000"/>
                </a:solidFill>
                <a:ea typeface="Pretendard SemiBold"/>
              </a:rPr>
              <a:t>조사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alphaModFix amt="47000"/>
          </a:blip>
          <a:stretch>
            <a:fillRect/>
          </a:stretch>
        </p:blipFill>
        <p:spPr>
          <a:xfrm rot="0">
            <a:off x="9525000" y="3797300"/>
            <a:ext cx="6096000" cy="528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765300" y="1765300"/>
            <a:ext cx="14986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en-US" sz="6600" b="false" i="false" u="none" strike="noStrike" spc="100">
                <a:solidFill>
                  <a:srgbClr val="4081ED"/>
                </a:solidFill>
                <a:latin typeface="Pretendard SemiBold"/>
              </a:rPr>
              <a:t>01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586200" y="736600"/>
            <a:ext cx="254000" cy="266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536700" y="749300"/>
            <a:ext cx="19304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true" i="false" u="none" strike="noStrike" spc="100">
                <a:solidFill>
                  <a:srgbClr val="FCFCFC"/>
                </a:solidFill>
                <a:latin typeface="Pretendard SemiBold"/>
              </a:rPr>
              <a:t>TTEONASO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695700"/>
            <a:ext cx="4318000" cy="774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876800" y="4864100"/>
            <a:ext cx="3314700" cy="901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541000" y="3848100"/>
            <a:ext cx="2692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2400" b="false" i="false" u="none" strike="noStrike" spc="-100">
                <a:solidFill>
                  <a:srgbClr val="FCFCFC"/>
                </a:solidFill>
                <a:ea typeface="Pretendard Medium"/>
              </a:rPr>
              <a:t>트레블</a:t>
            </a:r>
            <a:r>
              <a:rPr lang="en-US" sz="2400" b="false" i="false" u="none" strike="noStrike" spc="-100">
                <a:solidFill>
                  <a:srgbClr val="FCFCFC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FCFCFC"/>
                </a:solidFill>
                <a:ea typeface="Pretendard Medium"/>
              </a:rPr>
              <a:t>테크의</a:t>
            </a:r>
            <a:r>
              <a:rPr lang="en-US" sz="2400" b="false" i="false" u="none" strike="noStrike" spc="-100">
                <a:solidFill>
                  <a:srgbClr val="FCFCFC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FCFCFC"/>
                </a:solidFill>
                <a:ea typeface="Pretendard Medium"/>
              </a:rPr>
              <a:t>가속화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31400" y="3822700"/>
            <a:ext cx="673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en-US" sz="2500" b="false" i="false" u="none" strike="noStrike">
                <a:solidFill>
                  <a:srgbClr val="FCFCFC"/>
                </a:solidFill>
                <a:latin typeface="Pretendard SemiBold"/>
              </a:rPr>
              <a:t>02.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080000" y="5130800"/>
            <a:ext cx="3263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2000" b="false" i="false" u="none" strike="noStrike" spc="-100">
                <a:solidFill>
                  <a:srgbClr val="FCFCFC"/>
                </a:solidFill>
                <a:ea typeface="Pretendard Medium"/>
              </a:rPr>
              <a:t>오늘</a:t>
            </a:r>
            <a:r>
              <a:rPr lang="en-US" sz="2000" b="false" i="false" u="none" strike="noStrike" spc="-100">
                <a:solidFill>
                  <a:srgbClr val="FCFCFC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FCFCFC"/>
                </a:solidFill>
                <a:ea typeface="Pretendard Medium"/>
              </a:rPr>
              <a:t>에버랜드</a:t>
            </a:r>
            <a:r>
              <a:rPr lang="en-US" sz="2000" b="false" i="false" u="none" strike="noStrike" spc="-100">
                <a:solidFill>
                  <a:srgbClr val="FCFCFC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FCFCFC"/>
                </a:solidFill>
                <a:ea typeface="Pretendard Medium"/>
              </a:rPr>
              <a:t>사람</a:t>
            </a:r>
            <a:r>
              <a:rPr lang="en-US" sz="2000" b="false" i="false" u="none" strike="noStrike" spc="-100">
                <a:solidFill>
                  <a:srgbClr val="FCFCFC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FCFCFC"/>
                </a:solidFill>
                <a:ea typeface="Pretendard Medium"/>
              </a:rPr>
              <a:t>많아요</a:t>
            </a:r>
            <a:r>
              <a:rPr lang="en-US" sz="2000" b="false" i="false" u="none" strike="noStrike" spc="-100">
                <a:solidFill>
                  <a:srgbClr val="FCFCFC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FCFCFC"/>
                </a:solidFill>
                <a:ea typeface="Pretendard Medium"/>
              </a:rPr>
              <a:t>ㅜㅜ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3">
            <a:alphaModFix amt="47000"/>
          </a:blip>
          <a:stretch>
            <a:fillRect/>
          </a:stretch>
        </p:blipFill>
        <p:spPr>
          <a:xfrm rot="0">
            <a:off x="2781300" y="7289800"/>
            <a:ext cx="5562600" cy="1562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870200" y="5981700"/>
            <a:ext cx="2844800" cy="9017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3073400" y="6248400"/>
            <a:ext cx="2692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2000" b="false" i="false" u="none" strike="noStrike" spc="-100">
                <a:solidFill>
                  <a:srgbClr val="363C50"/>
                </a:solidFill>
                <a:ea typeface="Pretendard Medium"/>
              </a:rPr>
              <a:t>눈치</a:t>
            </a:r>
            <a:r>
              <a:rPr lang="en-US" sz="2000" b="false" i="false" u="none" strike="noStrike" spc="-100">
                <a:solidFill>
                  <a:srgbClr val="363C5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363C50"/>
                </a:solidFill>
                <a:ea typeface="Pretendard Medium"/>
              </a:rPr>
              <a:t>게임</a:t>
            </a:r>
            <a:r>
              <a:rPr lang="en-US" sz="2000" b="false" i="false" u="none" strike="noStrike" spc="-100">
                <a:solidFill>
                  <a:srgbClr val="363C5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363C50"/>
                </a:solidFill>
                <a:ea typeface="Pretendard Medium"/>
              </a:rPr>
              <a:t>실패인가요</a:t>
            </a:r>
            <a:r>
              <a:rPr lang="en-US" sz="2000" b="false" i="false" u="none" strike="noStrike" spc="-100">
                <a:solidFill>
                  <a:srgbClr val="363C5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363C50"/>
                </a:solidFill>
                <a:ea typeface="Pretendard Medium"/>
              </a:rPr>
              <a:t>ㅜㅜ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781300" y="7531100"/>
            <a:ext cx="55372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공식적으로</a:t>
            </a:r>
            <a:r>
              <a:rPr lang="en-US" sz="21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기재되지</a:t>
            </a:r>
            <a:r>
              <a:rPr lang="en-US" sz="21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않은</a:t>
            </a:r>
            <a:r>
              <a:rPr lang="en-US" sz="21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날씨</a:t>
            </a:r>
            <a:r>
              <a:rPr lang="en-US" sz="2100" b="false" i="false" u="none" strike="noStrike" spc="-100">
                <a:solidFill>
                  <a:srgbClr val="343434"/>
                </a:solidFill>
                <a:latin typeface="Pretendard Regular"/>
              </a:rPr>
              <a:t>, </a:t>
            </a: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인파</a:t>
            </a:r>
            <a:r>
              <a:rPr lang="en-US" sz="21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등의</a:t>
            </a:r>
            <a:r>
              <a:rPr lang="en-US" sz="21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여행</a:t>
            </a:r>
            <a:r>
              <a:rPr lang="en-US" sz="21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정보를</a:t>
            </a:r>
          </a:p>
          <a:p>
            <a:pPr algn="ctr" lvl="0">
              <a:lnSpc>
                <a:spcPct val="106240"/>
              </a:lnSpc>
            </a:pP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사용자들끼리</a:t>
            </a:r>
            <a:r>
              <a:rPr lang="en-US" sz="21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공유할</a:t>
            </a:r>
            <a:r>
              <a:rPr lang="en-US" sz="21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수</a:t>
            </a:r>
            <a:r>
              <a:rPr lang="en-US" sz="21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있게</a:t>
            </a:r>
            <a:r>
              <a:rPr lang="en-US" sz="21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함으로써</a:t>
            </a:r>
            <a:r>
              <a:rPr lang="en-US" sz="2100" b="false" i="false" u="none" strike="noStrike" spc="-100">
                <a:solidFill>
                  <a:srgbClr val="343434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06240"/>
              </a:lnSpc>
            </a:pP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더욱</a:t>
            </a:r>
            <a:r>
              <a:rPr lang="en-US" sz="21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성공적인</a:t>
            </a:r>
            <a:r>
              <a:rPr lang="en-US" sz="21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여행</a:t>
            </a:r>
            <a:r>
              <a:rPr lang="en-US" sz="21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완성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3">
            <a:alphaModFix amt="47000"/>
          </a:blip>
          <a:stretch>
            <a:fillRect/>
          </a:stretch>
        </p:blipFill>
        <p:spPr>
          <a:xfrm rot="0">
            <a:off x="9804400" y="7289800"/>
            <a:ext cx="5562600" cy="1562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1800000">
            <a:off x="12446000" y="5080000"/>
            <a:ext cx="1320800" cy="1714500"/>
          </a:xfrm>
          <a:prstGeom prst="rect">
            <a:avLst/>
          </a:prstGeom>
          <a:effectLst>
            <a:outerShdw dir="900000" dist="121539" blurRad="17266">
              <a:srgbClr val="000000">
                <a:alpha val="50000"/>
              </a:srgbClr>
            </a:outerShdw>
          </a:effectLst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1200000">
            <a:off x="11341100" y="4940300"/>
            <a:ext cx="1320800" cy="1714500"/>
          </a:xfrm>
          <a:prstGeom prst="rect">
            <a:avLst/>
          </a:prstGeom>
          <a:effectLst>
            <a:outerShdw dir="1500000" dist="121539" blurRad="17266">
              <a:srgbClr val="000000">
                <a:alpha val="50000"/>
              </a:srgbClr>
            </a:outerShdw>
          </a:effectLst>
        </p:spPr>
      </p:pic>
      <p:sp>
        <p:nvSpPr>
          <p:cNvPr name="TextBox 30" id="30"/>
          <p:cNvSpPr txBox="true"/>
          <p:nvPr/>
        </p:nvSpPr>
        <p:spPr>
          <a:xfrm rot="0">
            <a:off x="9804400" y="7708900"/>
            <a:ext cx="55372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관광</a:t>
            </a:r>
            <a:r>
              <a:rPr lang="en-US" sz="2100" b="false" i="false" u="none" strike="noStrike" spc="-100">
                <a:solidFill>
                  <a:srgbClr val="343434"/>
                </a:solidFill>
                <a:latin typeface="Pretendard Regular"/>
              </a:rPr>
              <a:t>/</a:t>
            </a: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여행</a:t>
            </a:r>
            <a:r>
              <a:rPr lang="en-US" sz="21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산업의</a:t>
            </a:r>
            <a:r>
              <a:rPr lang="en-US" sz="21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새로운</a:t>
            </a:r>
            <a:r>
              <a:rPr lang="en-US" sz="21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패러다임을</a:t>
            </a:r>
            <a:r>
              <a:rPr lang="en-US" sz="21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제공한</a:t>
            </a:r>
          </a:p>
          <a:p>
            <a:pPr algn="ctr" lvl="0">
              <a:lnSpc>
                <a:spcPct val="106240"/>
              </a:lnSpc>
            </a:pP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트레블</a:t>
            </a:r>
            <a:r>
              <a:rPr lang="en-US" sz="21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테크로</a:t>
            </a:r>
            <a:r>
              <a:rPr lang="en-US" sz="21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소비자의</a:t>
            </a:r>
            <a:r>
              <a:rPr lang="en-US" sz="21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편리한</a:t>
            </a:r>
            <a:r>
              <a:rPr lang="en-US" sz="21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여행</a:t>
            </a:r>
            <a:r>
              <a:rPr lang="en-US" sz="21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343434"/>
                </a:solidFill>
                <a:ea typeface="Pretendard Regular"/>
              </a:rPr>
              <a:t>도모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0400" y="533400"/>
            <a:ext cx="16954500" cy="698500"/>
          </a:xfrm>
          <a:prstGeom prst="rect">
            <a:avLst/>
          </a:prstGeom>
          <a:effectLst>
            <a:outerShdw dir="2700000" dist="64729" blurRad="13467">
              <a:srgbClr val="000000">
                <a:alpha val="1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1308100"/>
            <a:ext cx="16979900" cy="8445500"/>
          </a:xfrm>
          <a:prstGeom prst="rect">
            <a:avLst/>
          </a:prstGeom>
          <a:effectLst>
            <a:outerShdw dir="2700000" dist="779980" blurRad="1955464">
              <a:srgbClr val="000000">
                <a:alpha val="18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90800" y="3721100"/>
            <a:ext cx="3797300" cy="787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86000" y="4343400"/>
            <a:ext cx="4406900" cy="4648200"/>
          </a:xfrm>
          <a:prstGeom prst="rect">
            <a:avLst/>
          </a:prstGeom>
          <a:effectLst>
            <a:outerShdw dir="2700000" dist="0" blurRad="193666">
              <a:srgbClr val="000000">
                <a:alpha val="11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239000" y="3721100"/>
            <a:ext cx="3797300" cy="787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99900" y="3721100"/>
            <a:ext cx="3797300" cy="787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 rot="0">
            <a:off x="2705100" y="5334000"/>
            <a:ext cx="35560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 rot="0">
            <a:off x="2705100" y="6197600"/>
            <a:ext cx="35560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 rot="0">
            <a:off x="2705100" y="7061200"/>
            <a:ext cx="35560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 rot="0">
            <a:off x="2705100" y="7924800"/>
            <a:ext cx="3556000" cy="12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581400" y="3810000"/>
            <a:ext cx="1752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2500" b="false" i="false" u="none" strike="noStrike" spc="-100">
                <a:solidFill>
                  <a:srgbClr val="FCFCFC"/>
                </a:solidFill>
                <a:latin typeface="Pretendard Medium"/>
              </a:rPr>
              <a:t>1</a:t>
            </a:r>
            <a:r>
              <a:rPr lang="ko-KR" sz="2500" b="false" i="false" u="none" strike="noStrike" spc="-100">
                <a:solidFill>
                  <a:srgbClr val="FCFCFC"/>
                </a:solidFill>
                <a:ea typeface="Pretendard Medium"/>
              </a:rPr>
              <a:t>일차</a:t>
            </a:r>
            <a:r>
              <a:rPr lang="en-US" sz="2500" b="false" i="false" u="none" strike="noStrike" spc="-100">
                <a:solidFill>
                  <a:srgbClr val="FCFCFC"/>
                </a:solidFill>
                <a:latin typeface="Pretendard Medium"/>
              </a:rPr>
              <a:t> ~ 3</a:t>
            </a:r>
            <a:r>
              <a:rPr lang="ko-KR" sz="2500" b="false" i="false" u="none" strike="noStrike" spc="-100">
                <a:solidFill>
                  <a:srgbClr val="FCFCFC"/>
                </a:solidFill>
                <a:ea typeface="Pretendard Medium"/>
              </a:rPr>
              <a:t>일차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51800" y="3810000"/>
            <a:ext cx="2209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2500" b="false" i="false" u="none" strike="noStrike" spc="-100">
                <a:solidFill>
                  <a:srgbClr val="FCFCFC"/>
                </a:solidFill>
                <a:latin typeface="Pretendard Medium"/>
              </a:rPr>
              <a:t>4</a:t>
            </a:r>
            <a:r>
              <a:rPr lang="ko-KR" sz="2500" b="false" i="false" u="none" strike="noStrike" spc="-100">
                <a:solidFill>
                  <a:srgbClr val="FCFCFC"/>
                </a:solidFill>
                <a:ea typeface="Pretendard Medium"/>
              </a:rPr>
              <a:t>일차</a:t>
            </a:r>
            <a:r>
              <a:rPr lang="en-US" sz="2500" b="false" i="false" u="none" strike="noStrike" spc="-100">
                <a:solidFill>
                  <a:srgbClr val="FCFCFC"/>
                </a:solidFill>
                <a:latin typeface="Pretendard Medium"/>
              </a:rPr>
              <a:t> ~ 6</a:t>
            </a:r>
            <a:r>
              <a:rPr lang="ko-KR" sz="2500" b="false" i="false" u="none" strike="noStrike" spc="-100">
                <a:solidFill>
                  <a:srgbClr val="FCFCFC"/>
                </a:solidFill>
                <a:ea typeface="Pretendard Medium"/>
              </a:rPr>
              <a:t>일차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41300" y="3784600"/>
            <a:ext cx="1778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2500" b="false" i="false" u="none" strike="noStrike" spc="-100">
                <a:solidFill>
                  <a:srgbClr val="FCFCFC"/>
                </a:solidFill>
                <a:latin typeface="Pretendard Medium"/>
              </a:rPr>
              <a:t>7</a:t>
            </a:r>
            <a:r>
              <a:rPr lang="ko-KR" sz="2500" b="false" i="false" u="none" strike="noStrike" spc="-100">
                <a:solidFill>
                  <a:srgbClr val="FCFCFC"/>
                </a:solidFill>
                <a:ea typeface="Pretendard Medium"/>
              </a:rPr>
              <a:t>일차</a:t>
            </a:r>
            <a:r>
              <a:rPr lang="en-US" sz="2500" b="false" i="false" u="none" strike="noStrike" spc="-100">
                <a:solidFill>
                  <a:srgbClr val="FCFCFC"/>
                </a:solidFill>
                <a:latin typeface="Pretendard Medium"/>
              </a:rPr>
              <a:t> ~ 9</a:t>
            </a:r>
            <a:r>
              <a:rPr lang="ko-KR" sz="2500" b="false" i="false" u="none" strike="noStrike" spc="-100">
                <a:solidFill>
                  <a:srgbClr val="FCFCFC"/>
                </a:solidFill>
                <a:ea typeface="Pretendard Medium"/>
              </a:rPr>
              <a:t>일차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17800" y="4711700"/>
            <a:ext cx="2590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sz="2500" b="false" i="false" u="none" strike="noStrike" spc="-100">
                <a:solidFill>
                  <a:srgbClr val="343434"/>
                </a:solidFill>
                <a:latin typeface="Pretendard Regular"/>
              </a:rPr>
              <a:t>GIT Setting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17800" y="5588000"/>
            <a:ext cx="3746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sz="2500" b="false" i="false" u="none" strike="noStrike" spc="-100">
                <a:solidFill>
                  <a:srgbClr val="343434"/>
                </a:solidFill>
                <a:latin typeface="Pretendard Regular"/>
              </a:rPr>
              <a:t>ISSUE &amp; PR Template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17800" y="6400800"/>
            <a:ext cx="3619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sz="2500" b="false" i="false" u="none" strike="noStrike" spc="-100">
                <a:solidFill>
                  <a:srgbClr val="343434"/>
                </a:solidFill>
                <a:latin typeface="Pretendard Regular"/>
              </a:rPr>
              <a:t>Branch &amp; Convention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17800" y="7302500"/>
            <a:ext cx="2590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sz="2500" b="false" i="false" u="none" strike="noStrike" spc="-100">
                <a:solidFill>
                  <a:srgbClr val="343434"/>
                </a:solidFill>
                <a:latin typeface="Pretendard Regular"/>
              </a:rPr>
              <a:t>Figma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8">
            <a:alphaModFix amt="29000"/>
          </a:blip>
          <a:stretch>
            <a:fillRect/>
          </a:stretch>
        </p:blipFill>
        <p:spPr>
          <a:xfrm rot="0">
            <a:off x="1384300" y="3086100"/>
            <a:ext cx="15519400" cy="127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3670300" y="1828800"/>
            <a:ext cx="78105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960"/>
              </a:lnSpc>
            </a:pPr>
            <a:r>
              <a:rPr lang="ko-KR" sz="6000" b="false" i="false" u="none" strike="noStrike" spc="-200">
                <a:solidFill>
                  <a:srgbClr val="000000"/>
                </a:solidFill>
                <a:ea typeface="Pretendard SemiBold"/>
              </a:rPr>
              <a:t>개발</a:t>
            </a:r>
            <a:r>
              <a:rPr lang="en-US" sz="6000" b="false" i="false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false" i="false" u="none" strike="noStrike" spc="-200">
                <a:solidFill>
                  <a:srgbClr val="000000"/>
                </a:solidFill>
                <a:ea typeface="Pretendard SemiBold"/>
              </a:rPr>
              <a:t>일정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9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765300" y="1765300"/>
            <a:ext cx="14986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en-US" sz="6600" b="false" i="false" u="none" strike="noStrike" spc="100">
                <a:solidFill>
                  <a:srgbClr val="4081ED"/>
                </a:solidFill>
                <a:latin typeface="Pretendard SemiBold"/>
              </a:rPr>
              <a:t>02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586200" y="736600"/>
            <a:ext cx="254000" cy="266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34200" y="4343400"/>
            <a:ext cx="4406900" cy="4648200"/>
          </a:xfrm>
          <a:prstGeom prst="rect">
            <a:avLst/>
          </a:prstGeom>
          <a:effectLst>
            <a:outerShdw dir="2700000" dist="0" blurRad="193666">
              <a:srgbClr val="000000">
                <a:alpha val="11000"/>
              </a:srgbClr>
            </a:outerShdw>
          </a:effectLst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95100" y="4343400"/>
            <a:ext cx="4406900" cy="4648200"/>
          </a:xfrm>
          <a:prstGeom prst="rect">
            <a:avLst/>
          </a:prstGeom>
          <a:effectLst>
            <a:outerShdw dir="2700000" dist="0" blurRad="193666">
              <a:srgbClr val="000000">
                <a:alpha val="11000"/>
              </a:srgbClr>
            </a:outerShdw>
          </a:effectLst>
        </p:spPr>
      </p:pic>
      <p:sp>
        <p:nvSpPr>
          <p:cNvPr name="TextBox 30" id="30"/>
          <p:cNvSpPr txBox="true"/>
          <p:nvPr/>
        </p:nvSpPr>
        <p:spPr>
          <a:xfrm rot="0">
            <a:off x="1536700" y="749300"/>
            <a:ext cx="19304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true" i="false" u="none" strike="noStrike" spc="100">
                <a:solidFill>
                  <a:srgbClr val="FCFCFC"/>
                </a:solidFill>
                <a:latin typeface="Pretendard SemiBold"/>
              </a:rPr>
              <a:t>TTEONASO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 rot="0">
            <a:off x="7366000" y="5334000"/>
            <a:ext cx="3556000" cy="12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 rot="0">
            <a:off x="7366000" y="6197600"/>
            <a:ext cx="3556000" cy="12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 rot="0">
            <a:off x="7366000" y="7061200"/>
            <a:ext cx="3556000" cy="12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 rot="0">
            <a:off x="7366000" y="7924800"/>
            <a:ext cx="3556000" cy="127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7429500" y="4711700"/>
            <a:ext cx="3962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sz="2500" b="false" i="false" u="none" strike="noStrike" spc="-100">
                <a:solidFill>
                  <a:srgbClr val="343434"/>
                </a:solidFill>
                <a:latin typeface="Pretendard Regular"/>
              </a:rPr>
              <a:t>API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Pretendard Regular"/>
              </a:rPr>
              <a:t>응답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Pretendard Regular"/>
              </a:rPr>
              <a:t>통일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Pretendard Regular"/>
              </a:rPr>
              <a:t> &amp;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Pretendard Regular"/>
              </a:rPr>
              <a:t>에러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Pretendard Regular"/>
              </a:rPr>
              <a:t>핸들러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429500" y="5588000"/>
            <a:ext cx="3111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343434"/>
                </a:solidFill>
                <a:ea typeface="Pretendard Regular"/>
              </a:rPr>
              <a:t>지도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Pretendard Regular"/>
              </a:rPr>
              <a:t> API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Pretendard Regular"/>
              </a:rPr>
              <a:t>불러오기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429500" y="6400800"/>
            <a:ext cx="36957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343434"/>
                </a:solidFill>
                <a:ea typeface="Pretendard Regular"/>
              </a:rPr>
              <a:t>필터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Pretendard Regular"/>
              </a:rPr>
              <a:t>적용한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Pretendard Regular"/>
              </a:rPr>
              <a:t>검색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429500" y="7302500"/>
            <a:ext cx="3683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343434"/>
                </a:solidFill>
                <a:ea typeface="Pretendard Regular"/>
              </a:rPr>
              <a:t>온보딩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Pretendard Regular"/>
              </a:rPr>
              <a:t> &amp;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Pretendard Regular"/>
              </a:rPr>
              <a:t>로그인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Pretendard Regular"/>
              </a:rPr>
              <a:t> &amp;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Pretendard Regular"/>
              </a:rPr>
              <a:t>회원가입</a:t>
            </a:r>
          </a:p>
        </p:txBody>
      </p:sp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 rot="0">
            <a:off x="12014200" y="5321300"/>
            <a:ext cx="3556000" cy="127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 rot="0">
            <a:off x="12014200" y="6184900"/>
            <a:ext cx="3556000" cy="127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 rot="0">
            <a:off x="12014200" y="7048500"/>
            <a:ext cx="3556000" cy="127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 rot="0">
            <a:off x="12014200" y="7912100"/>
            <a:ext cx="3556000" cy="12700"/>
          </a:xfrm>
          <a:prstGeom prst="rect">
            <a:avLst/>
          </a:prstGeom>
        </p:spPr>
      </p:pic>
      <p:sp>
        <p:nvSpPr>
          <p:cNvPr name="TextBox 46" id="46"/>
          <p:cNvSpPr txBox="true"/>
          <p:nvPr/>
        </p:nvSpPr>
        <p:spPr>
          <a:xfrm rot="0">
            <a:off x="12077700" y="4699000"/>
            <a:ext cx="3340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sz="2500" b="false" i="false" u="none" strike="noStrike" spc="-100">
                <a:solidFill>
                  <a:srgbClr val="343434"/>
                </a:solidFill>
                <a:latin typeface="Pretendard Regular"/>
              </a:rPr>
              <a:t>WebSocket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Pretendard Regular"/>
              </a:rPr>
              <a:t>채팅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077700" y="5575300"/>
            <a:ext cx="2590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343434"/>
                </a:solidFill>
                <a:ea typeface="Pretendard Regular"/>
              </a:rPr>
              <a:t>로깅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077700" y="6388100"/>
            <a:ext cx="2590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343434"/>
                </a:solidFill>
                <a:ea typeface="Pretendard Regular"/>
              </a:rPr>
              <a:t>모니터링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077700" y="7289800"/>
            <a:ext cx="2590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sz="2500" b="false" i="false" u="none" strike="noStrike" spc="-100">
                <a:solidFill>
                  <a:srgbClr val="343434"/>
                </a:solidFill>
                <a:latin typeface="Pretendard Regular"/>
              </a:rPr>
              <a:t>AI &amp; Swagger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717800" y="8128000"/>
            <a:ext cx="3467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sz="2500" b="false" i="false" u="none" strike="noStrike" spc="-100">
                <a:solidFill>
                  <a:srgbClr val="343434"/>
                </a:solidFill>
                <a:latin typeface="Pretendard Regular"/>
              </a:rPr>
              <a:t>ERD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442200" y="8128000"/>
            <a:ext cx="3683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sz="2500" b="false" i="false" u="none" strike="noStrike" spc="-100">
                <a:solidFill>
                  <a:srgbClr val="343434"/>
                </a:solidFill>
                <a:latin typeface="Pretendard Regular"/>
              </a:rPr>
              <a:t>JWT &amp; Security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0400" y="533400"/>
            <a:ext cx="16954500" cy="698500"/>
          </a:xfrm>
          <a:prstGeom prst="rect">
            <a:avLst/>
          </a:prstGeom>
          <a:effectLst>
            <a:outerShdw dir="2700000" dist="64729" blurRad="13467">
              <a:srgbClr val="000000">
                <a:alpha val="1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1308100"/>
            <a:ext cx="16979900" cy="8445500"/>
          </a:xfrm>
          <a:prstGeom prst="rect">
            <a:avLst/>
          </a:prstGeom>
          <a:effectLst>
            <a:outerShdw dir="2700000" dist="779980" blurRad="1955464">
              <a:srgbClr val="000000">
                <a:alpha val="18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3581400" y="3810000"/>
            <a:ext cx="1752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2500" b="false" i="false" u="none" strike="noStrike" spc="-100">
                <a:solidFill>
                  <a:srgbClr val="FCFCFC"/>
                </a:solidFill>
                <a:latin typeface="Pretendard Medium"/>
              </a:rPr>
              <a:t>1</a:t>
            </a:r>
            <a:r>
              <a:rPr lang="ko-KR" sz="2500" b="false" i="false" u="none" strike="noStrike" spc="-100">
                <a:solidFill>
                  <a:srgbClr val="FCFCFC"/>
                </a:solidFill>
                <a:ea typeface="Pretendard Medium"/>
              </a:rPr>
              <a:t>일차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67700" y="3810000"/>
            <a:ext cx="1752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2500" b="false" i="false" u="none" strike="noStrike" spc="-100">
                <a:solidFill>
                  <a:srgbClr val="FCFCFC"/>
                </a:solidFill>
                <a:latin typeface="Pretendard Medium"/>
              </a:rPr>
              <a:t>2</a:t>
            </a:r>
            <a:r>
              <a:rPr lang="ko-KR" sz="2500" b="false" i="false" u="none" strike="noStrike" spc="-100">
                <a:solidFill>
                  <a:srgbClr val="FCFCFC"/>
                </a:solidFill>
                <a:ea typeface="Pretendard Medium"/>
              </a:rPr>
              <a:t>일차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 rot="0">
            <a:off x="1384300" y="3086100"/>
            <a:ext cx="155194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670300" y="1828800"/>
            <a:ext cx="61595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960"/>
              </a:lnSpc>
            </a:pPr>
            <a:r>
              <a:rPr lang="ko-KR" sz="6000" b="false" i="false" u="none" strike="noStrike" spc="-200">
                <a:solidFill>
                  <a:srgbClr val="000000"/>
                </a:solidFill>
                <a:ea typeface="Pretendard SemiBold"/>
              </a:rPr>
              <a:t>시스템</a:t>
            </a:r>
            <a:r>
              <a:rPr lang="en-US" sz="6000" b="false" i="false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false" i="false" u="none" strike="noStrike" spc="-200">
                <a:solidFill>
                  <a:srgbClr val="000000"/>
                </a:solidFill>
                <a:ea typeface="Pretendard SemiBold"/>
              </a:rPr>
              <a:t>구조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65300" y="1765300"/>
            <a:ext cx="14986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en-US" sz="6600" b="false" i="false" u="none" strike="noStrike" spc="100">
                <a:solidFill>
                  <a:srgbClr val="4081ED"/>
                </a:solidFill>
                <a:latin typeface="Pretendard SemiBold"/>
              </a:rPr>
              <a:t>03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86200" y="736600"/>
            <a:ext cx="254000" cy="266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178300" y="3390900"/>
            <a:ext cx="9931400" cy="5956300"/>
          </a:xfrm>
          <a:prstGeom prst="rect">
            <a:avLst/>
          </a:prstGeom>
          <a:effectLst>
            <a:outerShdw dir="2700000" dist="137318" blurRad="264474">
              <a:srgbClr val="000000">
                <a:alpha val="26000"/>
              </a:srgbClr>
            </a:outerShdw>
          </a:effectLst>
        </p:spPr>
      </p:pic>
      <p:sp>
        <p:nvSpPr>
          <p:cNvPr name="TextBox 15" id="15"/>
          <p:cNvSpPr txBox="true"/>
          <p:nvPr/>
        </p:nvSpPr>
        <p:spPr>
          <a:xfrm rot="0">
            <a:off x="1536700" y="749300"/>
            <a:ext cx="19304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true" i="false" u="none" strike="noStrike" spc="100">
                <a:solidFill>
                  <a:srgbClr val="FCFCFC"/>
                </a:solidFill>
                <a:latin typeface="Pretendard SemiBold"/>
              </a:rPr>
              <a:t>TTEONASO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0400" y="533400"/>
            <a:ext cx="16954500" cy="698500"/>
          </a:xfrm>
          <a:prstGeom prst="rect">
            <a:avLst/>
          </a:prstGeom>
          <a:effectLst>
            <a:outerShdw dir="2700000" dist="64729" blurRad="13467">
              <a:srgbClr val="000000">
                <a:alpha val="1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1308100"/>
            <a:ext cx="16979900" cy="8445500"/>
          </a:xfrm>
          <a:prstGeom prst="rect">
            <a:avLst/>
          </a:prstGeom>
          <a:effectLst>
            <a:outerShdw dir="2700000" dist="779980" blurRad="1955464">
              <a:srgbClr val="000000">
                <a:alpha val="18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3581400" y="3810000"/>
            <a:ext cx="1752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2500" b="false" i="false" u="none" strike="noStrike" spc="-100">
                <a:solidFill>
                  <a:srgbClr val="FCFCFC"/>
                </a:solidFill>
                <a:latin typeface="Pretendard Medium"/>
              </a:rPr>
              <a:t>1</a:t>
            </a:r>
            <a:r>
              <a:rPr lang="ko-KR" sz="2500" b="false" i="false" u="none" strike="noStrike" spc="-100">
                <a:solidFill>
                  <a:srgbClr val="FCFCFC"/>
                </a:solidFill>
                <a:ea typeface="Pretendard Medium"/>
              </a:rPr>
              <a:t>일차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67700" y="3810000"/>
            <a:ext cx="1752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2500" b="false" i="false" u="none" strike="noStrike" spc="-100">
                <a:solidFill>
                  <a:srgbClr val="FCFCFC"/>
                </a:solidFill>
                <a:latin typeface="Pretendard Medium"/>
              </a:rPr>
              <a:t>2</a:t>
            </a:r>
            <a:r>
              <a:rPr lang="ko-KR" sz="2500" b="false" i="false" u="none" strike="noStrike" spc="-100">
                <a:solidFill>
                  <a:srgbClr val="FCFCFC"/>
                </a:solidFill>
                <a:ea typeface="Pretendard Medium"/>
              </a:rPr>
              <a:t>일차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54000" y="3810000"/>
            <a:ext cx="1752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2500" b="false" i="false" u="none" strike="noStrike" spc="-100">
                <a:solidFill>
                  <a:srgbClr val="FCFCFC"/>
                </a:solidFill>
                <a:latin typeface="Pretendard Medium"/>
              </a:rPr>
              <a:t>3</a:t>
            </a:r>
            <a:r>
              <a:rPr lang="ko-KR" sz="2500" b="false" i="false" u="none" strike="noStrike" spc="-100">
                <a:solidFill>
                  <a:srgbClr val="FCFCFC"/>
                </a:solidFill>
                <a:ea typeface="Pretendard Medium"/>
              </a:rPr>
              <a:t>일차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 rot="0">
            <a:off x="1384300" y="3086100"/>
            <a:ext cx="155194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670300" y="1828800"/>
            <a:ext cx="61595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960"/>
              </a:lnSpc>
            </a:pPr>
            <a:r>
              <a:rPr lang="ko-KR" sz="6000" b="false" i="false" u="none" strike="noStrike" spc="-200">
                <a:solidFill>
                  <a:srgbClr val="000000"/>
                </a:solidFill>
                <a:ea typeface="Pretendard SemiBold"/>
              </a:rPr>
              <a:t>시연</a:t>
            </a:r>
            <a:r>
              <a:rPr lang="en-US" sz="6000" b="false" i="false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false" i="false" u="none" strike="noStrike" spc="-200">
                <a:solidFill>
                  <a:srgbClr val="000000"/>
                </a:solidFill>
                <a:ea typeface="Pretendard SemiBold"/>
              </a:rPr>
              <a:t>동영상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65300" y="1765300"/>
            <a:ext cx="14986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en-US" sz="6600" b="false" i="false" u="none" strike="noStrike" spc="100">
                <a:solidFill>
                  <a:srgbClr val="4081ED"/>
                </a:solidFill>
                <a:latin typeface="Pretendard SemiBold"/>
              </a:rPr>
              <a:t>04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86200" y="736600"/>
            <a:ext cx="254000" cy="266700"/>
          </a:xfrm>
          <a:prstGeom prst="rect">
            <a:avLst/>
          </a:prstGeom>
        </p:spPr>
      </p:pic>
      <p:pic>
        <p:nvPicPr>
          <p:cNvPr name="Picture 15" id="15">
            <a:hlinkClick r:id=""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>
                  <p14:trim st="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 rot="0">
            <a:off x="2095500" y="3289300"/>
            <a:ext cx="14071600" cy="6248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536700" y="749300"/>
            <a:ext cx="19304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true" i="false" u="none" strike="noStrike" spc="100">
                <a:solidFill>
                  <a:srgbClr val="FCFCFC"/>
                </a:solidFill>
                <a:latin typeface="Pretendard SemiBold"/>
              </a:rPr>
              <a:t>TTEONASO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0400" y="533400"/>
            <a:ext cx="16954500" cy="698500"/>
          </a:xfrm>
          <a:prstGeom prst="rect">
            <a:avLst/>
          </a:prstGeom>
          <a:effectLst>
            <a:outerShdw dir="2700000" dist="64729" blurRad="13467">
              <a:srgbClr val="000000">
                <a:alpha val="1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1308100"/>
            <a:ext cx="16979900" cy="8445500"/>
          </a:xfrm>
          <a:prstGeom prst="rect">
            <a:avLst/>
          </a:prstGeom>
          <a:effectLst>
            <a:outerShdw dir="2700000" dist="779980" blurRad="1955464">
              <a:srgbClr val="000000">
                <a:alpha val="18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3581400" y="3810000"/>
            <a:ext cx="1752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2500" b="false" i="false" u="none" strike="noStrike" spc="-100">
                <a:solidFill>
                  <a:srgbClr val="FCFCFC"/>
                </a:solidFill>
                <a:latin typeface="Pretendard Medium"/>
              </a:rPr>
              <a:t>1</a:t>
            </a:r>
            <a:r>
              <a:rPr lang="ko-KR" sz="2500" b="false" i="false" u="none" strike="noStrike" spc="-100">
                <a:solidFill>
                  <a:srgbClr val="FCFCFC"/>
                </a:solidFill>
                <a:ea typeface="Pretendard Medium"/>
              </a:rPr>
              <a:t>일차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67700" y="3810000"/>
            <a:ext cx="1752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2500" b="false" i="false" u="none" strike="noStrike" spc="-100">
                <a:solidFill>
                  <a:srgbClr val="FCFCFC"/>
                </a:solidFill>
                <a:latin typeface="Pretendard Medium"/>
              </a:rPr>
              <a:t>2</a:t>
            </a:r>
            <a:r>
              <a:rPr lang="ko-KR" sz="2500" b="false" i="false" u="none" strike="noStrike" spc="-100">
                <a:solidFill>
                  <a:srgbClr val="FCFCFC"/>
                </a:solidFill>
                <a:ea typeface="Pretendard Medium"/>
              </a:rPr>
              <a:t>일차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54000" y="3810000"/>
            <a:ext cx="1752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2500" b="false" i="false" u="none" strike="noStrike" spc="-100">
                <a:solidFill>
                  <a:srgbClr val="FCFCFC"/>
                </a:solidFill>
                <a:latin typeface="Pretendard Medium"/>
              </a:rPr>
              <a:t>3</a:t>
            </a:r>
            <a:r>
              <a:rPr lang="ko-KR" sz="2500" b="false" i="false" u="none" strike="noStrike" spc="-100">
                <a:solidFill>
                  <a:srgbClr val="FCFCFC"/>
                </a:solidFill>
                <a:ea typeface="Pretendard Medium"/>
              </a:rPr>
              <a:t>일차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 rot="0">
            <a:off x="1384300" y="3086100"/>
            <a:ext cx="155194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670300" y="1828800"/>
            <a:ext cx="61595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960"/>
              </a:lnSpc>
            </a:pPr>
            <a:r>
              <a:rPr lang="ko-KR" sz="6000" b="false" i="false" u="none" strike="noStrike" spc="-200">
                <a:solidFill>
                  <a:srgbClr val="000000"/>
                </a:solidFill>
                <a:ea typeface="Pretendard SemiBold"/>
              </a:rPr>
              <a:t>웹소켓</a:t>
            </a:r>
            <a:r>
              <a:rPr lang="en-US" sz="6000" b="false" i="false" u="none" strike="noStrike" spc="-200">
                <a:solidFill>
                  <a:srgbClr val="000000"/>
                </a:solidFill>
                <a:latin typeface="Pretendard SemiBold"/>
              </a:rPr>
              <a:t> &amp; JWT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65300" y="1765300"/>
            <a:ext cx="14986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en-US" sz="6600" b="false" i="false" u="none" strike="noStrike" spc="100">
                <a:solidFill>
                  <a:srgbClr val="4081ED"/>
                </a:solidFill>
                <a:latin typeface="Pretendard SemiBold"/>
              </a:rPr>
              <a:t>05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86200" y="736600"/>
            <a:ext cx="254000" cy="266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65300" y="3860800"/>
            <a:ext cx="14782800" cy="14478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536700" y="749300"/>
            <a:ext cx="19304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true" i="false" u="none" strike="noStrike" spc="100">
                <a:solidFill>
                  <a:srgbClr val="FCFCFC"/>
                </a:solidFill>
                <a:latin typeface="Pretendard SemiBold"/>
              </a:rPr>
              <a:t>TTEONASO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51300" y="5219700"/>
            <a:ext cx="1739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2500" b="false" i="false" u="none" strike="noStrike" spc="100">
                <a:solidFill>
                  <a:srgbClr val="FCFCFC"/>
                </a:solidFill>
                <a:latin typeface="Pretendard Medium"/>
              </a:rPr>
              <a:t>VISION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79700" y="7785100"/>
            <a:ext cx="1739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2500" b="false" i="false" u="none" strike="noStrike" spc="100">
                <a:solidFill>
                  <a:srgbClr val="FCFCFC"/>
                </a:solidFill>
                <a:latin typeface="Pretendard Medium"/>
              </a:rPr>
              <a:t>MISSION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384800" y="7785100"/>
            <a:ext cx="1739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2500" b="false" i="false" u="none" strike="noStrike" spc="100">
                <a:solidFill>
                  <a:srgbClr val="FCFCFC"/>
                </a:solidFill>
                <a:latin typeface="Pretendard Medium"/>
              </a:rPr>
              <a:t>VALUES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09800" y="4432300"/>
            <a:ext cx="1917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6240"/>
              </a:lnSpc>
              <a:buClr>
                <a:srgbClr val="363C50"/>
              </a:buClr>
              <a:buFont typeface="Arial"/>
              <a:buChar char="●"/>
            </a:pPr>
            <a:r>
              <a:rPr lang="en-US" sz="2100" b="true" i="false" u="none" strike="noStrike">
                <a:solidFill>
                  <a:srgbClr val="363C50"/>
                </a:solidFill>
                <a:latin typeface="Pretendard Medium"/>
              </a:rPr>
              <a:t>WebSocket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749800" y="4254500"/>
            <a:ext cx="65024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클라이언트와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서버간의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TCP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연결을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길게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유지</a:t>
            </a:r>
          </a:p>
          <a:p>
            <a:pPr algn="l" lvl="0">
              <a:lnSpc>
                <a:spcPct val="116199"/>
              </a:lnSpc>
            </a:pP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서로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양방향으로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데이터를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전달하게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해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주는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통신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규약의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일종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65300" y="5499100"/>
            <a:ext cx="14782800" cy="14478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2209800" y="6070600"/>
            <a:ext cx="19050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sz="2100" b="true" i="false" u="none" strike="noStrike">
                <a:solidFill>
                  <a:srgbClr val="343434"/>
                </a:solidFill>
                <a:latin typeface="Pretendard Medium"/>
              </a:rPr>
              <a:t>JWT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49800" y="5727700"/>
            <a:ext cx="118491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JSON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으로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표현된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정보를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안전하게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주고받기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위한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Token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의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일종으로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JSON Web Token</a:t>
            </a:r>
          </a:p>
          <a:p>
            <a:pPr algn="l" lvl="0">
              <a:lnSpc>
                <a:spcPct val="116199"/>
              </a:lnSpc>
            </a:pP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세션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기반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인증을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벗어난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토큰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기반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인증</a:t>
            </a:r>
          </a:p>
          <a:p>
            <a:pPr algn="l" lvl="0">
              <a:lnSpc>
                <a:spcPct val="116199"/>
              </a:lnSpc>
            </a:pP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Token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은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통행증이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아닌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신분증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,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사용자가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누구고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언제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로그인을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했고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어느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정보까지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접근이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가능한지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명시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65300" y="7162800"/>
            <a:ext cx="14782800" cy="1447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0">
            <a:alphaModFix amt="29000"/>
          </a:blip>
          <a:stretch>
            <a:fillRect/>
          </a:stretch>
        </p:blipFill>
        <p:spPr>
          <a:xfrm rot="5400000">
            <a:off x="3822700" y="4622800"/>
            <a:ext cx="889000" cy="12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>
            <a:alphaModFix amt="29000"/>
          </a:blip>
          <a:stretch>
            <a:fillRect/>
          </a:stretch>
        </p:blipFill>
        <p:spPr>
          <a:xfrm rot="5400000">
            <a:off x="3822700" y="6261100"/>
            <a:ext cx="889000" cy="12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0">
            <a:alphaModFix amt="29000"/>
          </a:blip>
          <a:stretch>
            <a:fillRect/>
          </a:stretch>
        </p:blipFill>
        <p:spPr>
          <a:xfrm rot="5400000">
            <a:off x="3822700" y="7924800"/>
            <a:ext cx="889000" cy="127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2209800" y="7734300"/>
            <a:ext cx="17272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6240"/>
              </a:lnSpc>
              <a:buClr>
                <a:srgbClr val="4081ED"/>
              </a:buClr>
              <a:buFont typeface="Arial"/>
              <a:buChar char="●"/>
            </a:pPr>
            <a:r>
              <a:rPr lang="en-US" sz="2100" b="true" i="false" u="none" strike="noStrike">
                <a:solidFill>
                  <a:srgbClr val="4081ED"/>
                </a:solidFill>
                <a:latin typeface="Pretendard Medium"/>
              </a:rPr>
              <a:t>Security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749800" y="7391400"/>
            <a:ext cx="114300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Spring Security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는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JAVA Servlet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의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Filter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를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이용해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그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기능을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제공</a:t>
            </a:r>
            <a:b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</a:b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필터는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한두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개로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만들어지는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것이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아니라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doFilter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라는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메소드를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만들어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FilterChain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객체를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통해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순차적으로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사용</a:t>
            </a:r>
            <a:b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</a:b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DelegatingFilterProxy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를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통해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Bean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객체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찾을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수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있는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Filter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생성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0400" y="533400"/>
            <a:ext cx="16954500" cy="698500"/>
          </a:xfrm>
          <a:prstGeom prst="rect">
            <a:avLst/>
          </a:prstGeom>
          <a:effectLst>
            <a:outerShdw dir="2700000" dist="64729" blurRad="13467">
              <a:srgbClr val="000000">
                <a:alpha val="1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1308100"/>
            <a:ext cx="16979900" cy="8445500"/>
          </a:xfrm>
          <a:prstGeom prst="rect">
            <a:avLst/>
          </a:prstGeom>
          <a:effectLst>
            <a:outerShdw dir="2700000" dist="779980" blurRad="1955464">
              <a:srgbClr val="000000">
                <a:alpha val="18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3581400" y="3810000"/>
            <a:ext cx="1752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2500" b="false" i="false" u="none" strike="noStrike" spc="-100">
                <a:solidFill>
                  <a:srgbClr val="FCFCFC"/>
                </a:solidFill>
                <a:latin typeface="Pretendard Medium"/>
              </a:rPr>
              <a:t>1</a:t>
            </a:r>
            <a:r>
              <a:rPr lang="ko-KR" sz="2500" b="false" i="false" u="none" strike="noStrike" spc="-100">
                <a:solidFill>
                  <a:srgbClr val="FCFCFC"/>
                </a:solidFill>
                <a:ea typeface="Pretendard Medium"/>
              </a:rPr>
              <a:t>일차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67700" y="3810000"/>
            <a:ext cx="1752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2500" b="false" i="false" u="none" strike="noStrike" spc="-100">
                <a:solidFill>
                  <a:srgbClr val="FCFCFC"/>
                </a:solidFill>
                <a:latin typeface="Pretendard Medium"/>
              </a:rPr>
              <a:t>2</a:t>
            </a:r>
            <a:r>
              <a:rPr lang="ko-KR" sz="2500" b="false" i="false" u="none" strike="noStrike" spc="-100">
                <a:solidFill>
                  <a:srgbClr val="FCFCFC"/>
                </a:solidFill>
                <a:ea typeface="Pretendard Medium"/>
              </a:rPr>
              <a:t>일차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54000" y="3810000"/>
            <a:ext cx="1752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2500" b="false" i="false" u="none" strike="noStrike" spc="-100">
                <a:solidFill>
                  <a:srgbClr val="FCFCFC"/>
                </a:solidFill>
                <a:latin typeface="Pretendard Medium"/>
              </a:rPr>
              <a:t>3</a:t>
            </a:r>
            <a:r>
              <a:rPr lang="ko-KR" sz="2500" b="false" i="false" u="none" strike="noStrike" spc="-100">
                <a:solidFill>
                  <a:srgbClr val="FCFCFC"/>
                </a:solidFill>
                <a:ea typeface="Pretendard Medium"/>
              </a:rPr>
              <a:t>일차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 rot="0">
            <a:off x="1384300" y="3086100"/>
            <a:ext cx="155194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670300" y="1828800"/>
            <a:ext cx="61595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960"/>
              </a:lnSpc>
            </a:pPr>
            <a:r>
              <a:rPr lang="ko-KR" sz="6000" b="false" i="false" u="none" strike="noStrike" spc="-200">
                <a:solidFill>
                  <a:srgbClr val="000000"/>
                </a:solidFill>
                <a:ea typeface="Pretendard SemiBold"/>
              </a:rPr>
              <a:t>로깅</a:t>
            </a:r>
            <a:r>
              <a:rPr lang="en-US" sz="6000" b="false" i="false" u="none" strike="noStrike" spc="-200">
                <a:solidFill>
                  <a:srgbClr val="000000"/>
                </a:solidFill>
                <a:latin typeface="Pretendard SemiBold"/>
              </a:rPr>
              <a:t> &amp; </a:t>
            </a:r>
            <a:r>
              <a:rPr lang="ko-KR" sz="6000" b="false" i="false" u="none" strike="noStrike" spc="-200">
                <a:solidFill>
                  <a:srgbClr val="000000"/>
                </a:solidFill>
                <a:ea typeface="Pretendard SemiBold"/>
              </a:rPr>
              <a:t>모니터링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65300" y="1765300"/>
            <a:ext cx="14986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en-US" sz="6600" b="false" i="false" u="none" strike="noStrike" spc="100">
                <a:solidFill>
                  <a:srgbClr val="4081ED"/>
                </a:solidFill>
                <a:latin typeface="Pretendard SemiBold"/>
              </a:rPr>
              <a:t>06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86200" y="736600"/>
            <a:ext cx="254000" cy="266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536700" y="723900"/>
            <a:ext cx="1473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true" i="false" u="none" strike="noStrike" spc="100">
                <a:solidFill>
                  <a:srgbClr val="FCFCFC"/>
                </a:solidFill>
                <a:latin typeface="Pretendard SemiBold"/>
              </a:rPr>
              <a:t>TTEONASO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2600" y="4775200"/>
            <a:ext cx="14782800" cy="14478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038600" y="6121400"/>
            <a:ext cx="1739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2500" b="false" i="false" u="none" strike="noStrike" spc="100">
                <a:solidFill>
                  <a:srgbClr val="FCFCFC"/>
                </a:solidFill>
                <a:latin typeface="Pretendard Medium"/>
              </a:rPr>
              <a:t>VISION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09800" y="5346700"/>
            <a:ext cx="1917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6240"/>
              </a:lnSpc>
              <a:buClr>
                <a:srgbClr val="363C50"/>
              </a:buClr>
              <a:buFont typeface="Arial"/>
              <a:buChar char="●"/>
            </a:pPr>
            <a:r>
              <a:rPr lang="en-US" sz="2100" b="true" i="false" u="none" strike="noStrike">
                <a:solidFill>
                  <a:srgbClr val="363C50"/>
                </a:solidFill>
                <a:latin typeface="Pretendard Medium"/>
              </a:rPr>
              <a:t>Logging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37100" y="5003800"/>
            <a:ext cx="98425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Logback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을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수정하여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  WARN Level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이상의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로그를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MatterMost Appender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를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통해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MatterMost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채널으로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메시지를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전송하고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, 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프로젝트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루트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디렉토리에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날짜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포맷의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로그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파일을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16199"/>
              </a:lnSpc>
            </a:pP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저장된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로그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파일은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스프링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스케줄러를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통해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S3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에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날짜별로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다른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디렉토리에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저장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2600" y="6400800"/>
            <a:ext cx="14782800" cy="14478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209800" y="6985000"/>
            <a:ext cx="19050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6240"/>
              </a:lnSpc>
              <a:buClr>
                <a:srgbClr val="343434"/>
              </a:buClr>
              <a:buFont typeface="Arial"/>
              <a:buChar char="●"/>
            </a:pPr>
            <a:r>
              <a:rPr lang="en-US" sz="2100" b="true" i="false" u="none" strike="noStrike">
                <a:solidFill>
                  <a:srgbClr val="343434"/>
                </a:solidFill>
                <a:latin typeface="Pretendard Medium"/>
              </a:rPr>
              <a:t>Monitoring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37100" y="6629400"/>
            <a:ext cx="115951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실행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중인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서버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실행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정보를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Spring Actuator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를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통해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메트릭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데이터를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생성하고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Prometheus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와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연결하고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,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모니터링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데이터를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수집</a:t>
            </a:r>
          </a:p>
          <a:p>
            <a:pPr algn="l" lvl="0">
              <a:lnSpc>
                <a:spcPct val="116199"/>
              </a:lnSpc>
            </a:pP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Prometheus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설정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파일을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수정하여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Prometheus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가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데이터를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수집할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Spring Server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와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MySQL Server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의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엔드포인트를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지정</a:t>
            </a:r>
          </a:p>
          <a:p>
            <a:pPr algn="l" lvl="0">
              <a:lnSpc>
                <a:spcPct val="116199"/>
              </a:lnSpc>
            </a:pP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Prometheus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에서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수집한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메트릭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데이터를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Grafana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를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통해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시각화된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모니터링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대시보드로</a:t>
            </a:r>
            <a:r>
              <a:rPr lang="en-US" sz="19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생성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0">
            <a:alphaModFix amt="29000"/>
          </a:blip>
          <a:stretch>
            <a:fillRect/>
          </a:stretch>
        </p:blipFill>
        <p:spPr>
          <a:xfrm rot="5400000">
            <a:off x="3822700" y="5537200"/>
            <a:ext cx="889000" cy="12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0">
            <a:alphaModFix amt="29000"/>
          </a:blip>
          <a:stretch>
            <a:fillRect/>
          </a:stretch>
        </p:blipFill>
        <p:spPr>
          <a:xfrm rot="5400000">
            <a:off x="3822700" y="7162800"/>
            <a:ext cx="8890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0400" y="533400"/>
            <a:ext cx="16954500" cy="698500"/>
          </a:xfrm>
          <a:prstGeom prst="rect">
            <a:avLst/>
          </a:prstGeom>
          <a:effectLst>
            <a:outerShdw dir="2700000" dist="64729" blurRad="13467">
              <a:srgbClr val="000000">
                <a:alpha val="1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1308100"/>
            <a:ext cx="16979900" cy="8445500"/>
          </a:xfrm>
          <a:prstGeom prst="rect">
            <a:avLst/>
          </a:prstGeom>
          <a:effectLst>
            <a:outerShdw dir="2700000" dist="779980" blurRad="1955464">
              <a:srgbClr val="000000">
                <a:alpha val="18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3581400" y="3810000"/>
            <a:ext cx="1752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2500" b="false" i="false" u="none" strike="noStrike" spc="-100">
                <a:solidFill>
                  <a:srgbClr val="FCFCFC"/>
                </a:solidFill>
                <a:latin typeface="Pretendard Medium"/>
              </a:rPr>
              <a:t>1</a:t>
            </a:r>
            <a:r>
              <a:rPr lang="ko-KR" sz="2500" b="false" i="false" u="none" strike="noStrike" spc="-100">
                <a:solidFill>
                  <a:srgbClr val="FCFCFC"/>
                </a:solidFill>
                <a:ea typeface="Pretendard Medium"/>
              </a:rPr>
              <a:t>일차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54000" y="3810000"/>
            <a:ext cx="1752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2500" b="false" i="false" u="none" strike="noStrike" spc="-100">
                <a:solidFill>
                  <a:srgbClr val="FCFCFC"/>
                </a:solidFill>
                <a:latin typeface="Pretendard Medium"/>
              </a:rPr>
              <a:t>3</a:t>
            </a:r>
            <a:r>
              <a:rPr lang="ko-KR" sz="2500" b="false" i="false" u="none" strike="noStrike" spc="-100">
                <a:solidFill>
                  <a:srgbClr val="FCFCFC"/>
                </a:solidFill>
                <a:ea typeface="Pretendard Medium"/>
              </a:rPr>
              <a:t>일차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 rot="0">
            <a:off x="1384300" y="3086100"/>
            <a:ext cx="155194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670300" y="1828800"/>
            <a:ext cx="7264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960"/>
              </a:lnSpc>
            </a:pPr>
            <a:r>
              <a:rPr lang="ko-KR" sz="6000" b="false" i="false" u="none" strike="noStrike" spc="-200">
                <a:solidFill>
                  <a:srgbClr val="000000"/>
                </a:solidFill>
                <a:ea typeface="Pretendard SemiBold"/>
              </a:rPr>
              <a:t>추후</a:t>
            </a:r>
            <a:r>
              <a:rPr lang="en-US" sz="6000" b="false" i="false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false" i="false" u="none" strike="noStrike" spc="-200">
                <a:solidFill>
                  <a:srgbClr val="000000"/>
                </a:solidFill>
                <a:ea typeface="Pretendard SemiBold"/>
              </a:rPr>
              <a:t>확장</a:t>
            </a:r>
            <a:r>
              <a:rPr lang="en-US" sz="6000" b="false" i="false" u="none" strike="noStrike" spc="-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000" b="false" i="false" u="none" strike="noStrike" spc="-200">
                <a:solidFill>
                  <a:srgbClr val="000000"/>
                </a:solidFill>
                <a:ea typeface="Pretendard SemiBold"/>
              </a:rPr>
              <a:t>방향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5400000">
            <a:off x="2552700" y="2489200"/>
            <a:ext cx="1193800" cy="12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65300" y="1765300"/>
            <a:ext cx="14986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en-US" sz="6600" b="false" i="false" u="none" strike="noStrike" spc="100">
                <a:solidFill>
                  <a:srgbClr val="4081ED"/>
                </a:solidFill>
                <a:latin typeface="Pretendard SemiBold"/>
              </a:rPr>
              <a:t>07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30500" y="762000"/>
            <a:ext cx="241300" cy="215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938500" y="685800"/>
            <a:ext cx="368300" cy="368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86200" y="736600"/>
            <a:ext cx="254000" cy="266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36700" y="749300"/>
            <a:ext cx="19304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true" i="false" u="none" strike="noStrike" spc="100">
                <a:solidFill>
                  <a:srgbClr val="FCFCFC"/>
                </a:solidFill>
                <a:latin typeface="Pretendard SemiBold"/>
              </a:rPr>
              <a:t>TTEONASO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>
            <a:alphaModFix amt="29000"/>
          </a:blip>
          <a:stretch>
            <a:fillRect/>
          </a:stretch>
        </p:blipFill>
        <p:spPr>
          <a:xfrm rot="0">
            <a:off x="5600700" y="6337300"/>
            <a:ext cx="7073900" cy="3416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997700" y="5842000"/>
            <a:ext cx="1587500" cy="1587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702800" y="5842000"/>
            <a:ext cx="1587500" cy="1587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181600" y="7531100"/>
            <a:ext cx="1587500" cy="1587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518900" y="7531100"/>
            <a:ext cx="1587500" cy="1587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188200" y="7835900"/>
            <a:ext cx="3924300" cy="19431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7747000" y="8763000"/>
            <a:ext cx="28067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960"/>
              </a:lnSpc>
            </a:pPr>
            <a:r>
              <a:rPr lang="en-US" sz="2900" b="false" i="false" u="none" strike="noStrike">
                <a:solidFill>
                  <a:srgbClr val="4081ED"/>
                </a:solidFill>
                <a:latin typeface="Pretendard SemiBold"/>
              </a:rPr>
              <a:t>TTEONASO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511800" y="3822700"/>
            <a:ext cx="2476500" cy="685800"/>
          </a:xfrm>
          <a:prstGeom prst="rect">
            <a:avLst/>
          </a:prstGeom>
          <a:effectLst>
            <a:outerShdw dir="5400000" dist="26602" blurRad="11315">
              <a:srgbClr val="000000">
                <a:alpha val="33000"/>
              </a:srgbClr>
            </a:outerShdw>
          </a:effectLst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721600" y="3873500"/>
            <a:ext cx="571500" cy="5715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7785100" y="3975100"/>
            <a:ext cx="444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287"/>
              </a:lnSpc>
            </a:pPr>
            <a:r>
              <a:rPr lang="en-US" sz="1900" b="false" i="false" u="none" strike="noStrike" spc="-100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778500" y="3898900"/>
            <a:ext cx="19685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287"/>
              </a:lnSpc>
            </a:pPr>
            <a:r>
              <a:rPr lang="ko-KR" sz="2600" b="false" i="false" u="none" strike="noStrike" spc="3500">
                <a:solidFill>
                  <a:srgbClr val="FFFFFF"/>
                </a:solidFill>
                <a:ea typeface="Pretendard SemiBold"/>
              </a:rPr>
              <a:t>팔로우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299700" y="3822700"/>
            <a:ext cx="2476500" cy="685800"/>
          </a:xfrm>
          <a:prstGeom prst="rect">
            <a:avLst/>
          </a:prstGeom>
          <a:effectLst>
            <a:outerShdw dir="5400000" dist="26602" blurRad="11315">
              <a:srgbClr val="000000">
                <a:alpha val="33000"/>
              </a:srgbClr>
            </a:outerShdw>
          </a:effectLst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007600" y="3848100"/>
            <a:ext cx="571500" cy="5715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0071100" y="3949700"/>
            <a:ext cx="444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287"/>
              </a:lnSpc>
            </a:pPr>
            <a:r>
              <a:rPr lang="en-US" sz="1900" b="false" i="false" u="none" strike="noStrike" spc="-10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566400" y="3898900"/>
            <a:ext cx="2082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287"/>
              </a:lnSpc>
            </a:pPr>
            <a:r>
              <a:rPr lang="ko-KR" sz="2600" b="false" i="false" u="none" strike="noStrike" spc="3500">
                <a:solidFill>
                  <a:srgbClr val="FFFFFF"/>
                </a:solidFill>
                <a:ea typeface="Pretendard SemiBold"/>
              </a:rPr>
              <a:t>좋아요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881100" y="6959600"/>
            <a:ext cx="2476500" cy="685800"/>
          </a:xfrm>
          <a:prstGeom prst="rect">
            <a:avLst/>
          </a:prstGeom>
          <a:effectLst>
            <a:outerShdw dir="5400000" dist="26602" blurRad="11315">
              <a:srgbClr val="000000">
                <a:alpha val="33000"/>
              </a:srgbClr>
            </a:outerShdw>
          </a:effectLst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589000" y="7010400"/>
            <a:ext cx="571500" cy="5715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3652500" y="7112000"/>
            <a:ext cx="444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287"/>
              </a:lnSpc>
            </a:pPr>
            <a:r>
              <a:rPr lang="en-US" sz="1900" b="false" i="false" u="none" strike="noStrike" spc="-10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122400" y="7035800"/>
            <a:ext cx="2082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287"/>
              </a:lnSpc>
            </a:pPr>
            <a:r>
              <a:rPr lang="ko-KR" sz="2600" b="false" i="false" u="none" strike="noStrike" spc="1900">
                <a:solidFill>
                  <a:srgbClr val="FFFFFF"/>
                </a:solidFill>
                <a:ea typeface="Pretendard SemiBold"/>
              </a:rPr>
              <a:t>장소등록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930400" y="6959600"/>
            <a:ext cx="2476500" cy="685800"/>
          </a:xfrm>
          <a:prstGeom prst="rect">
            <a:avLst/>
          </a:prstGeom>
          <a:effectLst>
            <a:outerShdw dir="5400000" dist="26602" blurRad="11315">
              <a:srgbClr val="000000">
                <a:alpha val="33000"/>
              </a:srgbClr>
            </a:outerShdw>
          </a:effectLst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165600" y="6997700"/>
            <a:ext cx="571500" cy="5715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626100" y="7975600"/>
            <a:ext cx="685800" cy="6477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160000" y="6362700"/>
            <a:ext cx="660400" cy="5588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887200" y="8001000"/>
            <a:ext cx="850900" cy="609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493000" y="6413500"/>
            <a:ext cx="609600" cy="4572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4229100" y="7099300"/>
            <a:ext cx="444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287"/>
              </a:lnSpc>
            </a:pPr>
            <a:r>
              <a:rPr lang="en-US" sz="1900" b="false" i="false" u="none" strike="noStrike" spc="-100">
                <a:solidFill>
                  <a:srgbClr val="FFFFFF"/>
                </a:solidFill>
                <a:latin typeface="Pretendard SemiBold"/>
              </a:rPr>
              <a:t>01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146300" y="7035800"/>
            <a:ext cx="2082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287"/>
              </a:lnSpc>
            </a:pPr>
            <a:r>
              <a:rPr lang="ko-KR" sz="2600" b="false" i="false" u="none" strike="noStrike" spc="1900">
                <a:solidFill>
                  <a:srgbClr val="FFFFFF"/>
                </a:solidFill>
                <a:ea typeface="Pretendard SemiBold"/>
              </a:rPr>
              <a:t>큐레이션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860800" y="4826000"/>
            <a:ext cx="43942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4460"/>
              </a:lnSpc>
            </a:pP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감도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맞는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사용자들끼리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팔로우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기능을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제공하여</a:t>
            </a:r>
          </a:p>
          <a:p>
            <a:pPr algn="r" lvl="0">
              <a:lnSpc>
                <a:spcPct val="134460"/>
              </a:lnSpc>
            </a:pP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소셜네트워킹이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가능한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서비스로의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확장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994900" y="4826000"/>
            <a:ext cx="61849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4460"/>
              </a:lnSpc>
            </a:pP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좋아하는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장소나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큐레이션에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좋아요를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눌러</a:t>
            </a:r>
          </a:p>
          <a:p>
            <a:pPr algn="l" lvl="0">
              <a:lnSpc>
                <a:spcPct val="134460"/>
              </a:lnSpc>
            </a:pP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사용자가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자신의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취향과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관련된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여행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장소에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대한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수집이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가능하도록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589000" y="7912100"/>
            <a:ext cx="31115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4460"/>
              </a:lnSpc>
            </a:pP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카카오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API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에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등록된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장소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이외에도</a:t>
            </a:r>
          </a:p>
          <a:p>
            <a:pPr algn="l" lvl="0">
              <a:lnSpc>
                <a:spcPct val="134460"/>
              </a:lnSpc>
            </a:pP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사용자가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직접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찾아낸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장소를</a:t>
            </a:r>
          </a:p>
          <a:p>
            <a:pPr algn="l" lvl="0">
              <a:lnSpc>
                <a:spcPct val="134460"/>
              </a:lnSpc>
            </a:pP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등록할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수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있도록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하여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경험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확장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16000" y="7912100"/>
            <a:ext cx="36703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4460"/>
              </a:lnSpc>
            </a:pP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사용자가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원하는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주제로</a:t>
            </a:r>
          </a:p>
          <a:p>
            <a:pPr algn="r" lvl="0">
              <a:lnSpc>
                <a:spcPct val="134460"/>
              </a:lnSpc>
            </a:pP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본인만의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장소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큐레이션을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만들어</a:t>
            </a:r>
          </a:p>
          <a:p>
            <a:pPr algn="r" lvl="0">
              <a:lnSpc>
                <a:spcPct val="134460"/>
              </a:lnSpc>
            </a:pP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이용자들끼리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공유할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수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있도록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하는</a:t>
            </a:r>
            <a:r>
              <a:rPr lang="en-US" sz="1800" b="false" i="false" u="none" strike="noStrike" spc="-100">
                <a:solidFill>
                  <a:srgbClr val="343434">
                    <a:alpha val="65098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343434">
                    <a:alpha val="65098"/>
                  </a:srgbClr>
                </a:solidFill>
                <a:ea typeface="Pretendard Regular"/>
              </a:rPr>
              <a:t>기능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